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9"/>
  </p:notesMasterIdLst>
  <p:sldIdLst>
    <p:sldId id="256" r:id="rId2"/>
    <p:sldId id="266" r:id="rId3"/>
    <p:sldId id="267" r:id="rId4"/>
    <p:sldId id="261" r:id="rId5"/>
    <p:sldId id="260" r:id="rId6"/>
    <p:sldId id="262" r:id="rId7"/>
    <p:sldId id="257" r:id="rId8"/>
    <p:sldId id="259" r:id="rId9"/>
    <p:sldId id="269" r:id="rId10"/>
    <p:sldId id="264" r:id="rId11"/>
    <p:sldId id="263" r:id="rId12"/>
    <p:sldId id="268" r:id="rId13"/>
    <p:sldId id="265" r:id="rId14"/>
    <p:sldId id="258" r:id="rId15"/>
    <p:sldId id="270" r:id="rId16"/>
    <p:sldId id="271" r:id="rId17"/>
    <p:sldId id="272" r:id="rId18"/>
    <p:sldId id="273" r:id="rId19"/>
    <p:sldId id="274" r:id="rId20"/>
    <p:sldId id="276" r:id="rId21"/>
    <p:sldId id="277" r:id="rId22"/>
    <p:sldId id="281" r:id="rId23"/>
    <p:sldId id="278" r:id="rId24"/>
    <p:sldId id="279" r:id="rId25"/>
    <p:sldId id="280"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2F73"/>
    <a:srgbClr val="66FF33"/>
    <a:srgbClr val="F9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7FE0F-7F51-45EB-B2E5-CCB764C88A63}" type="datetimeFigureOut">
              <a:rPr lang="en-IN" smtClean="0"/>
              <a:t>08-05-2024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1C2B2-2898-43AA-952A-D1EB7D0A4B47}" type="slidenum">
              <a:rPr lang="en-IN" smtClean="0"/>
              <a:t>‹#›</a:t>
            </a:fld>
            <a:endParaRPr lang="en-IN"/>
          </a:p>
        </p:txBody>
      </p:sp>
    </p:spTree>
    <p:extLst>
      <p:ext uri="{BB962C8B-B14F-4D97-AF65-F5344CB8AC3E}">
        <p14:creationId xmlns:p14="http://schemas.microsoft.com/office/powerpoint/2010/main" val="3573846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01C2B2-2898-43AA-952A-D1EB7D0A4B47}" type="slidenum">
              <a:rPr lang="en-IN" smtClean="0"/>
              <a:t>6</a:t>
            </a:fld>
            <a:endParaRPr lang="en-IN"/>
          </a:p>
        </p:txBody>
      </p:sp>
    </p:spTree>
    <p:extLst>
      <p:ext uri="{BB962C8B-B14F-4D97-AF65-F5344CB8AC3E}">
        <p14:creationId xmlns:p14="http://schemas.microsoft.com/office/powerpoint/2010/main" val="99471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01C2B2-2898-43AA-952A-D1EB7D0A4B47}" type="slidenum">
              <a:rPr lang="en-IN" smtClean="0"/>
              <a:t>7</a:t>
            </a:fld>
            <a:endParaRPr lang="en-IN"/>
          </a:p>
        </p:txBody>
      </p:sp>
    </p:spTree>
    <p:extLst>
      <p:ext uri="{BB962C8B-B14F-4D97-AF65-F5344CB8AC3E}">
        <p14:creationId xmlns:p14="http://schemas.microsoft.com/office/powerpoint/2010/main" val="664257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01C2B2-2898-43AA-952A-D1EB7D0A4B47}" type="slidenum">
              <a:rPr lang="en-IN" smtClean="0"/>
              <a:t>27</a:t>
            </a:fld>
            <a:endParaRPr lang="en-IN"/>
          </a:p>
        </p:txBody>
      </p:sp>
    </p:spTree>
    <p:extLst>
      <p:ext uri="{BB962C8B-B14F-4D97-AF65-F5344CB8AC3E}">
        <p14:creationId xmlns:p14="http://schemas.microsoft.com/office/powerpoint/2010/main" val="18936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5/8/2024</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642044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506608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855240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6339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64566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9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0650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52658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536487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39978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5/8/2024</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616091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5/8/2024</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7621002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3.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101010 data lines to infinity">
            <a:extLst>
              <a:ext uri="{FF2B5EF4-FFF2-40B4-BE49-F238E27FC236}">
                <a16:creationId xmlns:a16="http://schemas.microsoft.com/office/drawing/2014/main" id="{47FEC646-B540-AF8B-F5B8-54A9B406395E}"/>
              </a:ext>
            </a:extLst>
          </p:cNvPr>
          <p:cNvPicPr>
            <a:picLocks noChangeAspect="1"/>
          </p:cNvPicPr>
          <p:nvPr/>
        </p:nvPicPr>
        <p:blipFill rotWithShape="1">
          <a:blip r:embed="rId3"/>
          <a:srcRect t="13127"/>
          <a:stretch/>
        </p:blipFill>
        <p:spPr>
          <a:xfrm>
            <a:off x="1" y="1"/>
            <a:ext cx="12191998" cy="6857999"/>
          </a:xfrm>
          <a:prstGeom prst="rect">
            <a:avLst/>
          </a:prstGeom>
        </p:spPr>
      </p:pic>
      <p:sp>
        <p:nvSpPr>
          <p:cNvPr id="5" name="Rectangle 4">
            <a:extLst>
              <a:ext uri="{FF2B5EF4-FFF2-40B4-BE49-F238E27FC236}">
                <a16:creationId xmlns:a16="http://schemas.microsoft.com/office/drawing/2014/main" id="{ED89566B-2106-45B5-A929-69C7B9554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alpha val="7000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475FE6E-6FF0-42EB-B0A8-117D063568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854"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Freeform 6">
            <a:extLst>
              <a:ext uri="{FF2B5EF4-FFF2-40B4-BE49-F238E27FC236}">
                <a16:creationId xmlns:a16="http://schemas.microsoft.com/office/drawing/2014/main" id="{73EE46CA-12A6-4A17-947D-6393F7BB5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77913"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3" name="TextBox 2">
            <a:extLst>
              <a:ext uri="{FF2B5EF4-FFF2-40B4-BE49-F238E27FC236}">
                <a16:creationId xmlns:a16="http://schemas.microsoft.com/office/drawing/2014/main" id="{2174B0FB-FA9A-4ED0-9845-525A5F5A9F1A}"/>
              </a:ext>
            </a:extLst>
          </p:cNvPr>
          <p:cNvSpPr txBox="1"/>
          <p:nvPr/>
        </p:nvSpPr>
        <p:spPr>
          <a:xfrm>
            <a:off x="1938940" y="1167470"/>
            <a:ext cx="8625384" cy="2862322"/>
          </a:xfrm>
          <a:prstGeom prst="rect">
            <a:avLst/>
          </a:prstGeom>
          <a:noFill/>
        </p:spPr>
        <p:txBody>
          <a:bodyPr wrap="square" rtlCol="0">
            <a:spAutoFit/>
          </a:bodyPr>
          <a:lstStyle/>
          <a:p>
            <a:pPr algn="ctr"/>
            <a:r>
              <a:rPr lang="en-US" sz="6000" dirty="0">
                <a:solidFill>
                  <a:schemeClr val="bg1"/>
                </a:solidFill>
                <a:latin typeface="Bahnschrift SemiBold SemiConden" panose="020B0502040204020203" pitchFamily="34" charset="0"/>
              </a:rPr>
              <a:t>A Channel Coding Perspective of  Recommendation Systems</a:t>
            </a:r>
            <a:endParaRPr lang="en-IN" sz="6000" dirty="0">
              <a:latin typeface="Bahnschrift SemiBold SemiConden" panose="020B0502040204020203" pitchFamily="34" charset="0"/>
            </a:endParaRPr>
          </a:p>
        </p:txBody>
      </p:sp>
      <p:sp>
        <p:nvSpPr>
          <p:cNvPr id="9" name="TextBox 8">
            <a:extLst>
              <a:ext uri="{FF2B5EF4-FFF2-40B4-BE49-F238E27FC236}">
                <a16:creationId xmlns:a16="http://schemas.microsoft.com/office/drawing/2014/main" id="{CCDDBCD0-3B14-5D39-A2C9-19B9FB138439}"/>
              </a:ext>
            </a:extLst>
          </p:cNvPr>
          <p:cNvSpPr txBox="1"/>
          <p:nvPr/>
        </p:nvSpPr>
        <p:spPr>
          <a:xfrm>
            <a:off x="3788211" y="4535541"/>
            <a:ext cx="4926841" cy="1323439"/>
          </a:xfrm>
          <a:prstGeom prst="rect">
            <a:avLst/>
          </a:prstGeom>
          <a:noFill/>
        </p:spPr>
        <p:txBody>
          <a:bodyPr wrap="square" rtlCol="0">
            <a:spAutoFit/>
          </a:bodyPr>
          <a:lstStyle/>
          <a:p>
            <a:pPr algn="ctr"/>
            <a:r>
              <a:rPr lang="en-US" sz="2000" b="1" dirty="0">
                <a:solidFill>
                  <a:schemeClr val="bg1"/>
                </a:solidFill>
                <a:latin typeface="Bahnschrift SemiBold SemiConden" panose="020B0502040204020203" pitchFamily="34" charset="0"/>
              </a:rPr>
              <a:t>Done and Presented By</a:t>
            </a:r>
            <a:r>
              <a:rPr lang="en-US" sz="2000" dirty="0">
                <a:solidFill>
                  <a:schemeClr val="bg1"/>
                </a:solidFill>
                <a:latin typeface="Bahnschrift SemiBold SemiConden" panose="020B0502040204020203" pitchFamily="34" charset="0"/>
              </a:rPr>
              <a:t>:</a:t>
            </a:r>
          </a:p>
          <a:p>
            <a:pPr algn="ctr"/>
            <a:r>
              <a:rPr lang="en-US" sz="2000" dirty="0">
                <a:solidFill>
                  <a:schemeClr val="bg1"/>
                </a:solidFill>
                <a:latin typeface="Bahnschrift SemiBold SemiConden" panose="020B0502040204020203" pitchFamily="34" charset="0"/>
              </a:rPr>
              <a:t>Kaamya Dasika</a:t>
            </a:r>
          </a:p>
          <a:p>
            <a:pPr algn="ctr"/>
            <a:r>
              <a:rPr lang="en-US" sz="2000" dirty="0">
                <a:solidFill>
                  <a:schemeClr val="bg1"/>
                </a:solidFill>
                <a:latin typeface="Bahnschrift SemiBold SemiConden" panose="020B0502040204020203" pitchFamily="34" charset="0"/>
              </a:rPr>
              <a:t>Sanjana Sheela </a:t>
            </a:r>
          </a:p>
          <a:p>
            <a:pPr algn="ctr"/>
            <a:r>
              <a:rPr lang="en-US" sz="2000" dirty="0">
                <a:solidFill>
                  <a:schemeClr val="bg1"/>
                </a:solidFill>
                <a:latin typeface="Bahnschrift SemiBold SemiConden" panose="020B0502040204020203" pitchFamily="34" charset="0"/>
              </a:rPr>
              <a:t>Khyathi Sri Basireddy</a:t>
            </a:r>
            <a:endParaRPr lang="en-IN" sz="2000" dirty="0">
              <a:solidFill>
                <a:schemeClr val="bg1"/>
              </a:solidFill>
              <a:latin typeface="Bahnschrift SemiBold SemiConden" panose="020B0502040204020203" pitchFamily="34" charset="0"/>
            </a:endParaRPr>
          </a:p>
        </p:txBody>
      </p:sp>
    </p:spTree>
    <p:custDataLst>
      <p:tags r:id="rId1"/>
    </p:custDataLst>
    <p:extLst>
      <p:ext uri="{BB962C8B-B14F-4D97-AF65-F5344CB8AC3E}">
        <p14:creationId xmlns:p14="http://schemas.microsoft.com/office/powerpoint/2010/main" val="2460149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7" dur="500"/>
                                        <p:tgtEl>
                                          <p:spTgt spid="9">
                                            <p:txEl>
                                              <p:pRg st="1" end="1"/>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0" dur="500"/>
                                        <p:tgtEl>
                                          <p:spTgt spid="9">
                                            <p:txEl>
                                              <p:pRg st="2" end="2"/>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randombar(horizontal)">
                                      <p:cBhvr>
                                        <p:cTn id="2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361AFD-F996-9E2C-7E39-3B62E51F9ABE}"/>
              </a:ext>
            </a:extLst>
          </p:cNvPr>
          <p:cNvSpPr txBox="1"/>
          <p:nvPr/>
        </p:nvSpPr>
        <p:spPr>
          <a:xfrm>
            <a:off x="462116" y="373626"/>
            <a:ext cx="11336594" cy="1323439"/>
          </a:xfrm>
          <a:prstGeom prst="rect">
            <a:avLst/>
          </a:prstGeom>
          <a:noFill/>
        </p:spPr>
        <p:txBody>
          <a:bodyPr wrap="square" rtlCol="0">
            <a:spAutoFit/>
          </a:bodyPr>
          <a:lstStyle/>
          <a:p>
            <a:pPr algn="ctr"/>
            <a:r>
              <a:rPr lang="en-IN" sz="4000" b="1">
                <a:solidFill>
                  <a:schemeClr val="accent1">
                    <a:lumMod val="75000"/>
                  </a:schemeClr>
                </a:solidFill>
                <a:latin typeface="Dubai Light" panose="020B0303030403030204" pitchFamily="34" charset="-78"/>
                <a:cs typeface="Dubai Light" panose="020B0303030403030204" pitchFamily="34" charset="-78"/>
              </a:rPr>
              <a:t>Corollory 1</a:t>
            </a:r>
          </a:p>
          <a:p>
            <a:endParaRPr lang="en-IN" sz="2000">
              <a:solidFill>
                <a:schemeClr val="bg1"/>
              </a:solidFill>
              <a:latin typeface="Dubai Light" panose="020B0303030403030204" pitchFamily="34" charset="-78"/>
              <a:cs typeface="Dubai Light" panose="020B0303030403030204" pitchFamily="34" charset="-78"/>
            </a:endParaRPr>
          </a:p>
          <a:p>
            <a:r>
              <a:rPr lang="en-IN" sz="2000">
                <a:solidFill>
                  <a:schemeClr val="bg1"/>
                </a:solidFill>
                <a:latin typeface="Dubai Light" panose="020B0303030403030204" pitchFamily="34" charset="-78"/>
                <a:cs typeface="Dubai Light" panose="020B0303030403030204" pitchFamily="34" charset="-78"/>
              </a:rPr>
              <a:t>Let N</a:t>
            </a:r>
            <a:r>
              <a:rPr lang="en-IN" sz="2000" baseline="-25000">
                <a:solidFill>
                  <a:schemeClr val="bg1"/>
                </a:solidFill>
                <a:latin typeface="Dubai Light" panose="020B0303030403030204" pitchFamily="34" charset="-78"/>
                <a:cs typeface="Dubai Light" panose="020B0303030403030204" pitchFamily="34" charset="-78"/>
              </a:rPr>
              <a:t>X</a:t>
            </a:r>
            <a:r>
              <a:rPr lang="en-IN" sz="2000">
                <a:solidFill>
                  <a:schemeClr val="bg1"/>
                </a:solidFill>
                <a:latin typeface="Dubai Light" panose="020B0303030403030204" pitchFamily="34" charset="-78"/>
                <a:cs typeface="Dubai Light" panose="020B0303030403030204" pitchFamily="34" charset="-78"/>
              </a:rPr>
              <a:t>(s) be the no. of clusters in the rating matrix X with exactly s elements. Let</a:t>
            </a:r>
            <a:endParaRPr lang="en-IN" sz="2000" dirty="0">
              <a:solidFill>
                <a:schemeClr val="bg1"/>
              </a:solidFill>
              <a:latin typeface="Dubai Light" panose="020B0303030403030204" pitchFamily="34" charset="-78"/>
              <a:cs typeface="Dubai Light" panose="020B0303030403030204" pitchFamily="34" charset="-78"/>
            </a:endParaRPr>
          </a:p>
        </p:txBody>
      </p:sp>
      <p:pic>
        <p:nvPicPr>
          <p:cNvPr id="3" name="Corollary1">
            <a:hlinkClick r:id="" action="ppaction://media"/>
            <a:extLst>
              <a:ext uri="{FF2B5EF4-FFF2-40B4-BE49-F238E27FC236}">
                <a16:creationId xmlns:a16="http://schemas.microsoft.com/office/drawing/2014/main" id="{70EF9A69-3ADD-D83B-2F07-AD3BE28BDE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4223" y="1776997"/>
            <a:ext cx="8718724" cy="4904282"/>
          </a:xfrm>
          <a:prstGeom prst="rect">
            <a:avLst/>
          </a:prstGeom>
        </p:spPr>
      </p:pic>
    </p:spTree>
    <p:extLst>
      <p:ext uri="{BB962C8B-B14F-4D97-AF65-F5344CB8AC3E}">
        <p14:creationId xmlns:p14="http://schemas.microsoft.com/office/powerpoint/2010/main" val="131005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5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A32109-D651-B4A2-E50E-81EC015E6289}"/>
              </a:ext>
            </a:extLst>
          </p:cNvPr>
          <p:cNvSpPr txBox="1"/>
          <p:nvPr/>
        </p:nvSpPr>
        <p:spPr>
          <a:xfrm>
            <a:off x="747251" y="533973"/>
            <a:ext cx="10874477" cy="1569660"/>
          </a:xfrm>
          <a:prstGeom prst="rect">
            <a:avLst/>
          </a:prstGeom>
          <a:noFill/>
        </p:spPr>
        <p:txBody>
          <a:bodyPr wrap="square">
            <a:spAutoFit/>
          </a:bodyPr>
          <a:lstStyle/>
          <a:p>
            <a:pPr algn="ctr"/>
            <a:r>
              <a:rPr lang="en-IN" sz="3600" b="1">
                <a:solidFill>
                  <a:schemeClr val="accent1">
                    <a:lumMod val="75000"/>
                  </a:schemeClr>
                </a:solidFill>
                <a:latin typeface="Dubai Light" panose="020B0303030403030204" pitchFamily="34" charset="-78"/>
                <a:cs typeface="Dubai Light" panose="020B0303030403030204" pitchFamily="34" charset="-78"/>
              </a:rPr>
              <a:t>Corollory 2</a:t>
            </a:r>
          </a:p>
          <a:p>
            <a:endParaRPr lang="en-US" sz="2000">
              <a:solidFill>
                <a:schemeClr val="bg1"/>
              </a:solidFill>
              <a:latin typeface="Dubai Light" panose="020B0303030403030204" pitchFamily="34" charset="-78"/>
              <a:cs typeface="Dubai Light" panose="020B0303030403030204" pitchFamily="34" charset="-78"/>
            </a:endParaRPr>
          </a:p>
          <a:p>
            <a:r>
              <a:rPr lang="en-US" sz="2000">
                <a:solidFill>
                  <a:schemeClr val="bg1"/>
                </a:solidFill>
                <a:latin typeface="Dubai Light" panose="020B0303030403030204" pitchFamily="34" charset="-78"/>
                <a:cs typeface="Dubai Light" panose="020B0303030403030204" pitchFamily="34" charset="-78"/>
              </a:rPr>
              <a:t>Suppose</a:t>
            </a:r>
            <a:r>
              <a:rPr lang="en-US" sz="2000">
                <a:solidFill>
                  <a:schemeClr val="bg1"/>
                </a:solidFill>
              </a:rPr>
              <a:t> we are given a sequence of rating matrices of increasing size, that is, mn → ∞. Then the following are true.</a:t>
            </a:r>
            <a:endParaRPr lang="en-IN" sz="2000" dirty="0">
              <a:solidFill>
                <a:schemeClr val="bg1"/>
              </a:solidFill>
              <a:latin typeface="Dubai Light" panose="020B0303030403030204" pitchFamily="34" charset="-78"/>
              <a:cs typeface="Dubai Light" panose="020B0303030403030204" pitchFamily="34" charset="-78"/>
            </a:endParaRPr>
          </a:p>
        </p:txBody>
      </p:sp>
      <p:pic>
        <p:nvPicPr>
          <p:cNvPr id="4" name="Corollary2">
            <a:hlinkClick r:id="" action="ppaction://media"/>
            <a:extLst>
              <a:ext uri="{FF2B5EF4-FFF2-40B4-BE49-F238E27FC236}">
                <a16:creationId xmlns:a16="http://schemas.microsoft.com/office/drawing/2014/main" id="{EBEBE482-37F2-10C2-0076-1E6EEC4061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0481" y="2103634"/>
            <a:ext cx="8788016" cy="4679004"/>
          </a:xfrm>
          <a:prstGeom prst="rect">
            <a:avLst/>
          </a:prstGeom>
        </p:spPr>
      </p:pic>
    </p:spTree>
    <p:extLst>
      <p:ext uri="{BB962C8B-B14F-4D97-AF65-F5344CB8AC3E}">
        <p14:creationId xmlns:p14="http://schemas.microsoft.com/office/powerpoint/2010/main" val="5231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1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8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art B">
            <a:hlinkClick r:id="" action="ppaction://media"/>
            <a:extLst>
              <a:ext uri="{FF2B5EF4-FFF2-40B4-BE49-F238E27FC236}">
                <a16:creationId xmlns:a16="http://schemas.microsoft.com/office/drawing/2014/main" id="{5C25F28C-0539-3287-3AE8-E3D14CE5DD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960" y="580104"/>
            <a:ext cx="12105040" cy="6858000"/>
          </a:xfrm>
          <a:prstGeom prst="rect">
            <a:avLst/>
          </a:prstGeom>
        </p:spPr>
      </p:pic>
    </p:spTree>
    <p:extLst>
      <p:ext uri="{BB962C8B-B14F-4D97-AF65-F5344CB8AC3E}">
        <p14:creationId xmlns:p14="http://schemas.microsoft.com/office/powerpoint/2010/main" val="9038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F2D3B0-872C-0EBC-54A9-294DAE2383FE}"/>
              </a:ext>
            </a:extLst>
          </p:cNvPr>
          <p:cNvSpPr txBox="1"/>
          <p:nvPr/>
        </p:nvSpPr>
        <p:spPr>
          <a:xfrm>
            <a:off x="2939845" y="611747"/>
            <a:ext cx="6096000" cy="707886"/>
          </a:xfrm>
          <a:prstGeom prst="rect">
            <a:avLst/>
          </a:prstGeom>
          <a:noFill/>
        </p:spPr>
        <p:txBody>
          <a:bodyPr wrap="square">
            <a:spAutoFit/>
          </a:bodyPr>
          <a:lstStyle/>
          <a:p>
            <a:pPr algn="ctr"/>
            <a:r>
              <a:rPr lang="en-IN" sz="4000" b="1" dirty="0">
                <a:solidFill>
                  <a:schemeClr val="accent6">
                    <a:lumMod val="60000"/>
                    <a:lumOff val="40000"/>
                  </a:schemeClr>
                </a:solidFill>
                <a:latin typeface="Dubai Light" panose="020B0303030403030204" pitchFamily="34" charset="-78"/>
                <a:cs typeface="Dubai Light" panose="020B0303030403030204" pitchFamily="34" charset="-78"/>
              </a:rPr>
              <a:t>Theorem 2</a:t>
            </a:r>
          </a:p>
        </p:txBody>
      </p:sp>
      <p:pic>
        <p:nvPicPr>
          <p:cNvPr id="5" name="Theorem2">
            <a:hlinkClick r:id="" action="ppaction://media"/>
            <a:extLst>
              <a:ext uri="{FF2B5EF4-FFF2-40B4-BE49-F238E27FC236}">
                <a16:creationId xmlns:a16="http://schemas.microsoft.com/office/drawing/2014/main" id="{0C964DB5-50AB-14E3-63CE-F6FA6649BE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1149" y="1233853"/>
            <a:ext cx="9329702" cy="5412753"/>
          </a:xfrm>
          <a:prstGeom prst="rect">
            <a:avLst/>
          </a:prstGeom>
        </p:spPr>
      </p:pic>
    </p:spTree>
    <p:extLst>
      <p:ext uri="{BB962C8B-B14F-4D97-AF65-F5344CB8AC3E}">
        <p14:creationId xmlns:p14="http://schemas.microsoft.com/office/powerpoint/2010/main" val="345326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125261" y="444693"/>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6" name="ClusterSizesComparison">
            <a:hlinkClick r:id="" action="ppaction://media"/>
            <a:extLst>
              <a:ext uri="{FF2B5EF4-FFF2-40B4-BE49-F238E27FC236}">
                <a16:creationId xmlns:a16="http://schemas.microsoft.com/office/drawing/2014/main" id="{DCE47451-6D00-92E2-02B6-510DB698BA3B}"/>
              </a:ext>
            </a:extLst>
          </p:cNvPr>
          <p:cNvPicPr>
            <a:picLocks noChangeAspect="1"/>
          </p:cNvPicPr>
          <p:nvPr/>
        </p:nvPicPr>
        <p:blipFill>
          <a:blip r:embed="rId3"/>
          <a:stretch>
            <a:fillRect/>
          </a:stretch>
        </p:blipFill>
        <p:spPr>
          <a:xfrm>
            <a:off x="2261204" y="667770"/>
            <a:ext cx="9237133" cy="5195887"/>
          </a:xfrm>
          <a:prstGeom prst="rect">
            <a:avLst/>
          </a:prstGeom>
        </p:spPr>
      </p:pic>
    </p:spTree>
    <p:extLst>
      <p:ext uri="{BB962C8B-B14F-4D97-AF65-F5344CB8AC3E}">
        <p14:creationId xmlns:p14="http://schemas.microsoft.com/office/powerpoint/2010/main" val="597099376"/>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1961975" y="567156"/>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6" name="TextBox 5">
            <a:extLst>
              <a:ext uri="{FF2B5EF4-FFF2-40B4-BE49-F238E27FC236}">
                <a16:creationId xmlns:a16="http://schemas.microsoft.com/office/drawing/2014/main" id="{E315DA49-7E2E-087E-776C-EA1B4EB76BC1}"/>
              </a:ext>
            </a:extLst>
          </p:cNvPr>
          <p:cNvSpPr txBox="1"/>
          <p:nvPr/>
        </p:nvSpPr>
        <p:spPr>
          <a:xfrm>
            <a:off x="3046639" y="1417001"/>
            <a:ext cx="6098720" cy="1754326"/>
          </a:xfrm>
          <a:prstGeom prst="rect">
            <a:avLst/>
          </a:prstGeom>
          <a:noFill/>
        </p:spPr>
        <p:txBody>
          <a:bodyPr wrap="square">
            <a:spAutoFit/>
          </a:bodyPr>
          <a:lstStyle/>
          <a:p>
            <a:r>
              <a:rPr lang="en-US" b="0" i="1" dirty="0">
                <a:solidFill>
                  <a:srgbClr val="ECECEC"/>
                </a:solidFill>
                <a:effectLst/>
                <a:highlight>
                  <a:srgbClr val="212121"/>
                </a:highlight>
                <a:latin typeface="KaTeX_Math"/>
              </a:rPr>
              <a:t>n</a:t>
            </a:r>
            <a:r>
              <a:rPr lang="en-US" b="0" i="0" dirty="0">
                <a:solidFill>
                  <a:srgbClr val="ECECEC"/>
                </a:solidFill>
                <a:effectLst/>
                <a:highlight>
                  <a:srgbClr val="212121"/>
                </a:highlight>
                <a:latin typeface="Söhne"/>
              </a:rPr>
              <a:t> represents the number of items or columns, while </a:t>
            </a:r>
            <a:r>
              <a:rPr lang="en-US" b="0" i="0" dirty="0">
                <a:solidFill>
                  <a:srgbClr val="ECECEC"/>
                </a:solidFill>
                <a:effectLst/>
                <a:highlight>
                  <a:srgbClr val="212121"/>
                </a:highlight>
                <a:latin typeface="KaTeX_Main"/>
              </a:rPr>
              <a:t>𝑚</a:t>
            </a:r>
            <a:r>
              <a:rPr lang="en-US" b="0" i="1" dirty="0">
                <a:solidFill>
                  <a:srgbClr val="ECECEC"/>
                </a:solidFill>
                <a:effectLst/>
                <a:highlight>
                  <a:srgbClr val="212121"/>
                </a:highlight>
                <a:latin typeface="KaTeX_Math"/>
              </a:rPr>
              <a:t>m</a:t>
            </a:r>
            <a:r>
              <a:rPr lang="en-US" b="0" i="0" dirty="0">
                <a:solidFill>
                  <a:srgbClr val="ECECEC"/>
                </a:solidFill>
                <a:effectLst/>
                <a:highlight>
                  <a:srgbClr val="212121"/>
                </a:highlight>
                <a:latin typeface="Söhne"/>
              </a:rPr>
              <a:t> represents the number of buyers or rows. Since the clustering algorithm operates on both rows and columns, the overall complexity is influenced more by the larger of the two, which is </a:t>
            </a:r>
            <a:r>
              <a:rPr lang="en-US" b="0" i="0" dirty="0">
                <a:solidFill>
                  <a:srgbClr val="ECECEC"/>
                </a:solidFill>
                <a:effectLst/>
                <a:highlight>
                  <a:srgbClr val="212121"/>
                </a:highlight>
                <a:latin typeface="KaTeX_Main"/>
              </a:rPr>
              <a:t>𝑛</a:t>
            </a:r>
            <a:r>
              <a:rPr lang="en-US" b="0" i="1" dirty="0">
                <a:solidFill>
                  <a:srgbClr val="ECECEC"/>
                </a:solidFill>
                <a:effectLst/>
                <a:highlight>
                  <a:srgbClr val="212121"/>
                </a:highlight>
                <a:latin typeface="KaTeX_Math"/>
              </a:rPr>
              <a:t>n</a:t>
            </a:r>
            <a:r>
              <a:rPr lang="en-US" b="0" i="0" dirty="0">
                <a:solidFill>
                  <a:srgbClr val="ECECEC"/>
                </a:solidFill>
                <a:effectLst/>
                <a:highlight>
                  <a:srgbClr val="212121"/>
                </a:highlight>
                <a:latin typeface="Söhne"/>
              </a:rPr>
              <a:t>. Therefore, the effectiveness of the algorithm is more sensitive to changes in </a:t>
            </a:r>
            <a:r>
              <a:rPr lang="en-US" b="0" i="0" dirty="0">
                <a:solidFill>
                  <a:srgbClr val="ECECEC"/>
                </a:solidFill>
                <a:effectLst/>
                <a:highlight>
                  <a:srgbClr val="212121"/>
                </a:highlight>
                <a:latin typeface="KaTeX_Main"/>
              </a:rPr>
              <a:t>𝑛</a:t>
            </a:r>
            <a:r>
              <a:rPr lang="en-US" b="0" i="0" dirty="0">
                <a:solidFill>
                  <a:srgbClr val="ECECEC"/>
                </a:solidFill>
                <a:effectLst/>
                <a:highlight>
                  <a:srgbClr val="212121"/>
                </a:highlight>
                <a:latin typeface="Söhne"/>
              </a:rPr>
              <a:t>, making </a:t>
            </a:r>
            <a:r>
              <a:rPr lang="en-US" b="0" i="0" dirty="0">
                <a:solidFill>
                  <a:srgbClr val="ECECEC"/>
                </a:solidFill>
                <a:effectLst/>
                <a:highlight>
                  <a:srgbClr val="212121"/>
                </a:highlight>
                <a:latin typeface="KaTeX_Main"/>
              </a:rPr>
              <a:t>log⁡𝑛</a:t>
            </a:r>
            <a:r>
              <a:rPr lang="en-US" b="0" i="0" dirty="0">
                <a:solidFill>
                  <a:srgbClr val="ECECEC"/>
                </a:solidFill>
                <a:effectLst/>
                <a:highlight>
                  <a:srgbClr val="212121"/>
                </a:highlight>
                <a:latin typeface="Söhne"/>
              </a:rPr>
              <a:t> the dominant factor.</a:t>
            </a:r>
            <a:endParaRPr lang="en-IN" dirty="0"/>
          </a:p>
        </p:txBody>
      </p:sp>
    </p:spTree>
    <p:extLst>
      <p:ext uri="{BB962C8B-B14F-4D97-AF65-F5344CB8AC3E}">
        <p14:creationId xmlns:p14="http://schemas.microsoft.com/office/powerpoint/2010/main" val="888107359"/>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ECCE411-2225-48E0-E029-A08D80691828}"/>
                  </a:ext>
                </a:extLst>
              </p:cNvPr>
              <p:cNvSpPr/>
              <p:nvPr/>
            </p:nvSpPr>
            <p:spPr>
              <a:xfrm>
                <a:off x="1143000" y="444693"/>
                <a:ext cx="10491281"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a:solidFill>
                      <a:schemeClr val="bg1"/>
                    </a:solidFill>
                    <a:latin typeface="Times New Roman" panose="02020603050405020304" pitchFamily="18" charset="0"/>
                    <a:cs typeface="Times New Roman" panose="02020603050405020304" pitchFamily="18" charset="0"/>
                  </a:rPr>
                  <a:t>Theorem 3: </a:t>
                </a:r>
                <a:r>
                  <a:rPr lang="en-US" dirty="0">
                    <a:solidFill>
                      <a:schemeClr val="bg1"/>
                    </a:solidFill>
                    <a:latin typeface="Times New Roman" panose="02020603050405020304" pitchFamily="18" charset="0"/>
                    <a:cs typeface="Times New Roman" panose="02020603050405020304" pitchFamily="18" charset="0"/>
                  </a:rPr>
                  <a:t>Consider the collection of block constant matrices with the probability law described in Section II. Let m = βn, β &gt; 0 fixed. Then there exist constants</a:t>
                </a:r>
                <a:r>
                  <a:rPr lang="en-US" dirty="0">
                    <a:solidFill>
                      <a:schemeClr val="bg1"/>
                    </a:solidFill>
                    <a:cs typeface="Times New Roman" panose="02020603050405020304" pitchFamily="18" charset="0"/>
                  </a:rPr>
                  <a:t> </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𝐶</m:t>
                        </m:r>
                      </m:e>
                      <m:sub>
                        <m:r>
                          <a:rPr lang="en-US" b="0" i="1" smtClean="0">
                            <a:solidFill>
                              <a:schemeClr val="bg1"/>
                            </a:solidFill>
                            <a:latin typeface="Cambria Math" panose="02040503050406030204" pitchFamily="18" charset="0"/>
                            <a:cs typeface="Times New Roman" panose="02020603050405020304" pitchFamily="18" charset="0"/>
                          </a:rPr>
                          <m:t>𝑖</m:t>
                        </m:r>
                      </m:sub>
                    </m:sSub>
                  </m:oMath>
                </a14:m>
                <a:r>
                  <a:rPr lang="en-US" dirty="0">
                    <a:solidFill>
                      <a:schemeClr val="bg1"/>
                    </a:solidFill>
                    <a:latin typeface="Times New Roman" panose="02020603050405020304" pitchFamily="18" charset="0"/>
                    <a:cs typeface="Times New Roman" panose="02020603050405020304" pitchFamily="18" charset="0"/>
                  </a:rPr>
                  <a:t>, 1 ≤ </a:t>
                </a:r>
                <a:r>
                  <a:rPr lang="en-US" dirty="0" err="1">
                    <a:solidFill>
                      <a:schemeClr val="bg1"/>
                    </a:solidFill>
                    <a:latin typeface="Times New Roman" panose="02020603050405020304" pitchFamily="18" charset="0"/>
                    <a:cs typeface="Times New Roman" panose="02020603050405020304" pitchFamily="18" charset="0"/>
                  </a:rPr>
                  <a:t>i</a:t>
                </a:r>
                <a:r>
                  <a:rPr lang="en-US" dirty="0">
                    <a:solidFill>
                      <a:schemeClr val="bg1"/>
                    </a:solidFill>
                    <a:latin typeface="Times New Roman" panose="02020603050405020304" pitchFamily="18" charset="0"/>
                    <a:cs typeface="Times New Roman" panose="02020603050405020304" pitchFamily="18" charset="0"/>
                  </a:rPr>
                  <a:t> ≤4 such that the following holds for t &gt; </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𝐶</m:t>
                        </m:r>
                      </m:e>
                      <m:sub>
                        <m:r>
                          <a:rPr lang="en-US" b="0" i="1" smtClean="0">
                            <a:solidFill>
                              <a:schemeClr val="bg1"/>
                            </a:solidFill>
                            <a:latin typeface="Cambria Math" panose="02040503050406030204" pitchFamily="18" charset="0"/>
                            <a:cs typeface="Times New Roman" panose="02020603050405020304" pitchFamily="18" charset="0"/>
                          </a:rPr>
                          <m:t>3</m:t>
                        </m:r>
                      </m:sub>
                    </m:sSub>
                    <m:r>
                      <a:rPr lang="en-US" b="0" i="1"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latin typeface="Times New Roman" panose="02020603050405020304" pitchFamily="18" charset="0"/>
                    <a:cs typeface="Times New Roman" panose="02020603050405020304" pitchFamily="18" charset="0"/>
                  </a:rPr>
                  <a:t>ln(n), r &gt; </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𝐶</m:t>
                        </m:r>
                      </m:e>
                      <m:sub>
                        <m:r>
                          <a:rPr lang="en-US" b="0" i="1" smtClean="0">
                            <a:solidFill>
                              <a:schemeClr val="bg1"/>
                            </a:solidFill>
                            <a:latin typeface="Cambria Math" panose="02040503050406030204" pitchFamily="18" charset="0"/>
                            <a:cs typeface="Times New Roman" panose="02020603050405020304" pitchFamily="18" charset="0"/>
                          </a:rPr>
                          <m:t>4</m:t>
                        </m:r>
                      </m:sub>
                    </m:sSub>
                    <m:r>
                      <a:rPr lang="en-US" b="0" i="1"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latin typeface="Times New Roman" panose="02020603050405020304" pitchFamily="18" charset="0"/>
                    <a:cs typeface="Times New Roman" panose="02020603050405020304" pitchFamily="18" charset="0"/>
                  </a:rPr>
                  <a:t>ln(m).</a:t>
                </a:r>
              </a:p>
              <a:p>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arenR"/>
                </a:pPr>
                <a:r>
                  <a:rPr lang="en-US" dirty="0">
                    <a:solidFill>
                      <a:schemeClr val="bg1"/>
                    </a:solidFill>
                    <a:latin typeface="Times New Roman" panose="02020603050405020304" pitchFamily="18" charset="0"/>
                    <a:cs typeface="Times New Roman" panose="02020603050405020304" pitchFamily="18" charset="0"/>
                  </a:rPr>
                  <a:t>If mono C₁ ln(</a:t>
                </a:r>
                <a:r>
                  <a:rPr lang="en-US" dirty="0" err="1">
                    <a:solidFill>
                      <a:schemeClr val="bg1"/>
                    </a:solidFill>
                    <a:latin typeface="Times New Roman" panose="02020603050405020304" pitchFamily="18" charset="0"/>
                    <a:cs typeface="Times New Roman" panose="02020603050405020304" pitchFamily="18" charset="0"/>
                  </a:rPr>
                  <a:t>mn</a:t>
                </a:r>
                <a:r>
                  <a:rPr lang="en-US" dirty="0">
                    <a:solidFill>
                      <a:schemeClr val="bg1"/>
                    </a:solidFill>
                    <a:latin typeface="Times New Roman" panose="02020603050405020304" pitchFamily="18" charset="0"/>
                    <a:cs typeface="Times New Roman" panose="02020603050405020304" pitchFamily="18" charset="0"/>
                  </a:rPr>
                  <a:t>), then for any estimator of X, </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𝑃</m:t>
                        </m:r>
                      </m:e>
                      <m:sub>
                        <m:r>
                          <a:rPr lang="en-US" b="0" i="1" smtClean="0">
                            <a:solidFill>
                              <a:schemeClr val="bg1"/>
                            </a:solidFill>
                            <a:latin typeface="Cambria Math" panose="02040503050406030204" pitchFamily="18" charset="0"/>
                            <a:cs typeface="Times New Roman" panose="02020603050405020304" pitchFamily="18" charset="0"/>
                          </a:rPr>
                          <m:t>𝑒</m:t>
                        </m:r>
                        <m:r>
                          <a:rPr lang="en-US" b="0" i="1" smtClean="0">
                            <a:solidFill>
                              <a:schemeClr val="bg1"/>
                            </a:solidFill>
                            <a:latin typeface="Cambria Math" panose="02040503050406030204" pitchFamily="18" charset="0"/>
                            <a:cs typeface="Times New Roman" panose="02020603050405020304" pitchFamily="18" charset="0"/>
                          </a:rPr>
                          <m:t>1</m:t>
                        </m:r>
                      </m:sub>
                    </m:sSub>
                  </m:oMath>
                </a14:m>
                <a:r>
                  <a:rPr lang="en-US" dirty="0">
                    <a:solidFill>
                      <a:schemeClr val="bg1"/>
                    </a:solidFill>
                    <a:latin typeface="Times New Roman" panose="02020603050405020304" pitchFamily="18" charset="0"/>
                    <a:cs typeface="Times New Roman" panose="02020603050405020304" pitchFamily="18" charset="0"/>
                  </a:rPr>
                  <a:t> as n→∞.</a:t>
                </a:r>
              </a:p>
              <a:p>
                <a:pPr marL="342900" indent="-342900">
                  <a:buAutoNum type="arabicParenR"/>
                </a:pP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2) Consider an estimator which first clusters the rows and columns using the algorithm described in Section III-B and then uses ML decoding as in Section III-A assuming that the clustering is correct. If mono ≥ </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𝐶</m:t>
                        </m:r>
                      </m:e>
                      <m:sub>
                        <m:r>
                          <a:rPr lang="en-US" b="0" i="1" smtClean="0">
                            <a:solidFill>
                              <a:schemeClr val="bg1"/>
                            </a:solidFill>
                            <a:latin typeface="Cambria Math" panose="02040503050406030204" pitchFamily="18" charset="0"/>
                            <a:cs typeface="Times New Roman" panose="02020603050405020304" pitchFamily="18" charset="0"/>
                          </a:rPr>
                          <m:t>2</m:t>
                        </m:r>
                      </m:sub>
                    </m:sSub>
                  </m:oMath>
                </a14:m>
                <a:r>
                  <a:rPr lang="en-US" dirty="0">
                    <a:solidFill>
                      <a:schemeClr val="bg1"/>
                    </a:solidFill>
                    <a:latin typeface="Times New Roman" panose="02020603050405020304" pitchFamily="18" charset="0"/>
                    <a:cs typeface="Times New Roman" panose="02020603050405020304" pitchFamily="18" charset="0"/>
                  </a:rPr>
                  <a:t> ln(</a:t>
                </a:r>
                <a:r>
                  <a:rPr lang="en-US" dirty="0" err="1">
                    <a:solidFill>
                      <a:schemeClr val="bg1"/>
                    </a:solidFill>
                    <a:latin typeface="Times New Roman" panose="02020603050405020304" pitchFamily="18" charset="0"/>
                    <a:cs typeface="Times New Roman" panose="02020603050405020304" pitchFamily="18" charset="0"/>
                  </a:rPr>
                  <a:t>mn</a:t>
                </a:r>
                <a:r>
                  <a:rPr lang="en-US" dirty="0">
                    <a:solidFill>
                      <a:schemeClr val="bg1"/>
                    </a:solidFill>
                    <a:latin typeface="Times New Roman" panose="02020603050405020304" pitchFamily="18" charset="0"/>
                    <a:cs typeface="Times New Roman" panose="02020603050405020304" pitchFamily="18" charset="0"/>
                  </a:rPr>
                  <a:t>), then for this algorithm </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𝑃</m:t>
                        </m:r>
                      </m:e>
                      <m:sub>
                        <m:r>
                          <a:rPr lang="en-US" b="0" i="1" smtClean="0">
                            <a:solidFill>
                              <a:schemeClr val="bg1"/>
                            </a:solidFill>
                            <a:latin typeface="Cambria Math" panose="02040503050406030204" pitchFamily="18" charset="0"/>
                            <a:cs typeface="Times New Roman" panose="02020603050405020304" pitchFamily="18" charset="0"/>
                          </a:rPr>
                          <m:t>𝑒</m:t>
                        </m:r>
                      </m:sub>
                    </m:sSub>
                    <m:r>
                      <a:rPr lang="en-US" b="0" i="1"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latin typeface="Times New Roman" panose="02020603050405020304" pitchFamily="18" charset="0"/>
                    <a:cs typeface="Times New Roman" panose="02020603050405020304" pitchFamily="18" charset="0"/>
                  </a:rPr>
                  <a:t>→ 0 as n → ∞.</a:t>
                </a:r>
                <a:endParaRPr lang="en-IN"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0ECCE411-2225-48E0-E029-A08D80691828}"/>
                  </a:ext>
                </a:extLst>
              </p:cNvPr>
              <p:cNvSpPr>
                <a:spLocks noRot="1" noChangeAspect="1" noMove="1" noResize="1" noEditPoints="1" noAdjustHandles="1" noChangeArrowheads="1" noChangeShapeType="1" noTextEdit="1"/>
              </p:cNvSpPr>
              <p:nvPr/>
            </p:nvSpPr>
            <p:spPr>
              <a:xfrm>
                <a:off x="1143000" y="444693"/>
                <a:ext cx="10491281" cy="5642043"/>
              </a:xfrm>
              <a:prstGeom prst="rect">
                <a:avLst/>
              </a:prstGeom>
              <a:blipFill>
                <a:blip r:embed="rId3"/>
                <a:stretch>
                  <a:fillRect/>
                </a:stretch>
              </a:blip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txBody>
              <a:bodyPr/>
              <a:lstStyle/>
              <a:p>
                <a:r>
                  <a:rPr lang="en-IN">
                    <a:noFill/>
                  </a:rPr>
                  <a:t> </a:t>
                </a:r>
              </a:p>
            </p:txBody>
          </p:sp>
        </mc:Fallback>
      </mc:AlternateContent>
    </p:spTree>
    <p:extLst>
      <p:ext uri="{BB962C8B-B14F-4D97-AF65-F5344CB8AC3E}">
        <p14:creationId xmlns:p14="http://schemas.microsoft.com/office/powerpoint/2010/main" val="1235932322"/>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1333501" y="366935"/>
            <a:ext cx="10523938"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6" name="TextBox 5">
            <a:extLst>
              <a:ext uri="{FF2B5EF4-FFF2-40B4-BE49-F238E27FC236}">
                <a16:creationId xmlns:a16="http://schemas.microsoft.com/office/drawing/2014/main" id="{EF7D2F16-13CB-AAB0-C65C-93953C839CBF}"/>
              </a:ext>
            </a:extLst>
          </p:cNvPr>
          <p:cNvSpPr txBox="1"/>
          <p:nvPr/>
        </p:nvSpPr>
        <p:spPr>
          <a:xfrm>
            <a:off x="2690900" y="1202797"/>
            <a:ext cx="7809139" cy="3970318"/>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Part 1 - The first part of the theorem deals with the scenario where the number of row clusters and column clusters are relatively small. It shows that if the number of clusters is below a certain threshold, the probability of error approaches one as the matrix size grows. In simpler terms, if the clustering is too coarse (clusters are too large), it becomes increasingly difficult to accurately</a:t>
            </a:r>
          </a:p>
          <a:p>
            <a:r>
              <a:rPr lang="en-US" dirty="0">
                <a:solidFill>
                  <a:schemeClr val="bg1"/>
                </a:solidFill>
                <a:latin typeface="Times New Roman" panose="02020603050405020304" pitchFamily="18" charset="0"/>
                <a:cs typeface="Times New Roman" panose="02020603050405020304" pitchFamily="18" charset="0"/>
              </a:rPr>
              <a:t>estimate the matrix.</a:t>
            </a: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4. Part 2 - High-Level Idea: The second part of the theorem addresses a scenario where a simple polynomial-time clustering algorithm is employed first, followed by maximum likelihood decoding assuming correct clustering. It demonstrates that if the number of clusters exceeds a certain threshold, the probability of error diminishes to zero as the matrix size grows. Essentially, if the clustering is fine enough (clusters are relatively small), accurate estimation becomes feasible.</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2516585"/>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ECCE411-2225-48E0-E029-A08D80691828}"/>
                  </a:ext>
                </a:extLst>
              </p:cNvPr>
              <p:cNvSpPr/>
              <p:nvPr/>
            </p:nvSpPr>
            <p:spPr>
              <a:xfrm>
                <a:off x="2125261" y="444693"/>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bg1"/>
                    </a:solidFill>
                    <a:latin typeface="Times New Roman" panose="02020603050405020304" pitchFamily="18" charset="0"/>
                    <a:cs typeface="Times New Roman" panose="02020603050405020304" pitchFamily="18" charset="0"/>
                  </a:rPr>
                  <a:t>When A,B are known, then under our model all feasible rating matrices are equally likely. Hence the ML decoder gives the minimum probability of error and so we have Pe ≥ E[</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𝑃</m:t>
                        </m:r>
                      </m:e>
                      <m:sub>
                        <m:r>
                          <a:rPr lang="en-US" b="0" i="1" smtClean="0">
                            <a:solidFill>
                              <a:schemeClr val="bg1"/>
                            </a:solidFill>
                            <a:latin typeface="Cambria Math" panose="02040503050406030204" pitchFamily="18" charset="0"/>
                            <a:cs typeface="Times New Roman" panose="02020603050405020304" pitchFamily="18" charset="0"/>
                          </a:rPr>
                          <m:t>𝑒</m:t>
                        </m:r>
                      </m:sub>
                    </m:sSub>
                    <m:r>
                      <a:rPr lang="en-US" b="0" i="1"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latin typeface="Times New Roman" panose="02020603050405020304" pitchFamily="18" charset="0"/>
                    <a:cs typeface="Times New Roman" panose="02020603050405020304" pitchFamily="18" charset="0"/>
                  </a:rPr>
                  <a:t>|A,B(X)].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To prove Part 1), we next lower bound E[</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𝑃</m:t>
                        </m:r>
                      </m:e>
                      <m:sub>
                        <m:r>
                          <a:rPr lang="en-US" b="0" i="1" smtClean="0">
                            <a:solidFill>
                              <a:schemeClr val="bg1"/>
                            </a:solidFill>
                            <a:latin typeface="Cambria Math" panose="02040503050406030204" pitchFamily="18" charset="0"/>
                            <a:cs typeface="Times New Roman" panose="02020603050405020304" pitchFamily="18" charset="0"/>
                          </a:rPr>
                          <m:t>𝑒</m:t>
                        </m:r>
                      </m:sub>
                    </m:sSub>
                    <m:r>
                      <a:rPr lang="en-US" b="0" i="1"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latin typeface="Times New Roman" panose="02020603050405020304" pitchFamily="18" charset="0"/>
                    <a:cs typeface="Times New Roman" panose="02020603050405020304" pitchFamily="18" charset="0"/>
                  </a:rPr>
                  <a:t>|A,B(X)]. Let T be the event that </a:t>
                </a:r>
                <a14:m>
                  <m:oMath xmlns:m="http://schemas.openxmlformats.org/officeDocument/2006/math">
                    <m:sSup>
                      <m:sSupPr>
                        <m:ctrlPr>
                          <a:rPr lang="en-US" i="1" smtClean="0">
                            <a:solidFill>
                              <a:schemeClr val="bg1"/>
                            </a:solidFill>
                            <a:latin typeface="Cambria Math" panose="02040503050406030204" pitchFamily="18" charset="0"/>
                            <a:cs typeface="Times New Roman" panose="02020603050405020304" pitchFamily="18" charset="0"/>
                          </a:rPr>
                        </m:ctrlPr>
                      </m:sSupPr>
                      <m:e>
                        <m:r>
                          <a:rPr lang="en-US" b="0" i="1" smtClean="0">
                            <a:solidFill>
                              <a:schemeClr val="bg1"/>
                            </a:solidFill>
                            <a:latin typeface="Cambria Math" panose="02040503050406030204" pitchFamily="18" charset="0"/>
                            <a:cs typeface="Times New Roman" panose="02020603050405020304" pitchFamily="18" charset="0"/>
                          </a:rPr>
                          <m:t>𝑠</m:t>
                        </m:r>
                      </m:e>
                      <m:sup>
                        <m:r>
                          <a:rPr lang="en-US" b="0" i="1" smtClean="0">
                            <a:solidFill>
                              <a:schemeClr val="bg1"/>
                            </a:solidFill>
                            <a:latin typeface="Cambria Math" panose="02040503050406030204" pitchFamily="18" charset="0"/>
                            <a:cs typeface="Times New Roman" panose="02020603050405020304" pitchFamily="18" charset="0"/>
                          </a:rPr>
                          <m:t>∗</m:t>
                        </m:r>
                      </m:sup>
                    </m:sSup>
                  </m:oMath>
                </a14:m>
                <a:r>
                  <a:rPr lang="en-US" dirty="0">
                    <a:solidFill>
                      <a:schemeClr val="bg1"/>
                    </a:solidFill>
                    <a:latin typeface="Times New Roman" panose="02020603050405020304" pitchFamily="18" charset="0"/>
                    <a:cs typeface="Times New Roman" panose="02020603050405020304" pitchFamily="18" charset="0"/>
                  </a:rPr>
                  <a:t>(X) &gt; </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𝑚</m:t>
                        </m:r>
                      </m:e>
                      <m:sub>
                        <m:r>
                          <a:rPr lang="en-US" b="0" i="1" smtClean="0">
                            <a:solidFill>
                              <a:schemeClr val="bg1"/>
                            </a:solidFill>
                            <a:latin typeface="Cambria Math" panose="02040503050406030204" pitchFamily="18" charset="0"/>
                            <a:cs typeface="Times New Roman" panose="02020603050405020304" pitchFamily="18" charset="0"/>
                          </a:rPr>
                          <m:t>0</m:t>
                        </m:r>
                      </m:sub>
                    </m:sSub>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𝑛</m:t>
                        </m:r>
                      </m:e>
                      <m:sub>
                        <m:r>
                          <a:rPr lang="en-US" b="0" i="1" smtClean="0">
                            <a:solidFill>
                              <a:schemeClr val="bg1"/>
                            </a:solidFill>
                            <a:latin typeface="Cambria Math" panose="02040503050406030204" pitchFamily="18" charset="0"/>
                            <a:cs typeface="Times New Roman" panose="02020603050405020304" pitchFamily="18" charset="0"/>
                          </a:rPr>
                          <m:t>0</m:t>
                        </m:r>
                      </m:sub>
                    </m:sSub>
                  </m:oMath>
                </a14:m>
                <a:r>
                  <a:rPr lang="en-US"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We note that X ∈ T </a:t>
                </a:r>
                <a:r>
                  <a:rPr lang="en-US" dirty="0" err="1">
                    <a:solidFill>
                      <a:schemeClr val="bg1"/>
                    </a:solidFill>
                    <a:latin typeface="Times New Roman" panose="02020603050405020304" pitchFamily="18" charset="0"/>
                    <a:cs typeface="Times New Roman" panose="02020603050405020304" pitchFamily="18" charset="0"/>
                  </a:rPr>
                  <a:t>iff</a:t>
                </a:r>
                <a:r>
                  <a:rPr lang="en-US" dirty="0">
                    <a:solidFill>
                      <a:schemeClr val="bg1"/>
                    </a:solidFill>
                    <a:latin typeface="Times New Roman" panose="02020603050405020304" pitchFamily="18" charset="0"/>
                    <a:cs typeface="Times New Roman" panose="02020603050405020304" pitchFamily="18" charset="0"/>
                  </a:rPr>
                  <a:t> for some pair of row clusters all the t column clusters have been generated equal or for some pair of columns all the r row clusters have been generated equal. Using the union bound, we get that,</a:t>
                </a:r>
                <a:endParaRPr lang="en-IN"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0ECCE411-2225-48E0-E029-A08D80691828}"/>
                  </a:ext>
                </a:extLst>
              </p:cNvPr>
              <p:cNvSpPr>
                <a:spLocks noRot="1" noChangeAspect="1" noMove="1" noResize="1" noEditPoints="1" noAdjustHandles="1" noChangeArrowheads="1" noChangeShapeType="1" noTextEdit="1"/>
              </p:cNvSpPr>
              <p:nvPr/>
            </p:nvSpPr>
            <p:spPr>
              <a:xfrm>
                <a:off x="2125261" y="444693"/>
                <a:ext cx="9509020" cy="5642043"/>
              </a:xfrm>
              <a:prstGeom prst="rect">
                <a:avLst/>
              </a:prstGeom>
              <a:blipFill>
                <a:blip r:embed="rId3"/>
                <a:stretch>
                  <a:fillRect/>
                </a:stretch>
              </a:blip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txBody>
              <a:bodyPr/>
              <a:lstStyle/>
              <a:p>
                <a:r>
                  <a:rPr lang="en-IN">
                    <a:noFill/>
                  </a:rPr>
                  <a:t> </a:t>
                </a:r>
              </a:p>
            </p:txBody>
          </p:sp>
        </mc:Fallback>
      </mc:AlternateContent>
    </p:spTree>
    <p:extLst>
      <p:ext uri="{BB962C8B-B14F-4D97-AF65-F5344CB8AC3E}">
        <p14:creationId xmlns:p14="http://schemas.microsoft.com/office/powerpoint/2010/main" val="1605252313"/>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4"/>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184255" y="444694"/>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2" name="Untitled video (5)">
            <a:hlinkClick r:id="" action="ppaction://media"/>
            <a:extLst>
              <a:ext uri="{FF2B5EF4-FFF2-40B4-BE49-F238E27FC236}">
                <a16:creationId xmlns:a16="http://schemas.microsoft.com/office/drawing/2014/main" id="{2D27517E-77D8-A1A0-BDC1-98770A2F2B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6067" y="713801"/>
            <a:ext cx="9129972" cy="5135609"/>
          </a:xfrm>
          <a:prstGeom prst="rect">
            <a:avLst/>
          </a:prstGeom>
        </p:spPr>
      </p:pic>
    </p:spTree>
    <p:extLst>
      <p:ext uri="{BB962C8B-B14F-4D97-AF65-F5344CB8AC3E}">
        <p14:creationId xmlns:p14="http://schemas.microsoft.com/office/powerpoint/2010/main" val="3707032628"/>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Video 3" descr="3D Person Working In A Home Office">
            <a:extLst>
              <a:ext uri="{FF2B5EF4-FFF2-40B4-BE49-F238E27FC236}">
                <a16:creationId xmlns:a16="http://schemas.microsoft.com/office/drawing/2014/main" id="{D2524D9A-7F71-F507-25B6-B042AAF1D42B}"/>
              </a:ext>
            </a:extLst>
          </p:cNvPr>
          <p:cNvPicPr>
            <a:picLocks noChangeAspect="1"/>
          </p:cNvPicPr>
          <p:nvPr/>
        </p:nvPicPr>
        <p:blipFill rotWithShape="1">
          <a:blip r:embed="rId4"/>
          <a:srcRect t="284" r="1" b="1"/>
          <a:stretch/>
        </p:blipFill>
        <p:spPr>
          <a:xfrm>
            <a:off x="0" y="5"/>
            <a:ext cx="12192000" cy="6857990"/>
          </a:xfrm>
          <a:prstGeom prst="rect">
            <a:avLst/>
          </a:prstGeom>
        </p:spPr>
      </p:pic>
      <p:pic>
        <p:nvPicPr>
          <p:cNvPr id="4" name="Video 3" descr="3D Person Working In A Home Office">
            <a:extLst>
              <a:ext uri="{FF2B5EF4-FFF2-40B4-BE49-F238E27FC236}">
                <a16:creationId xmlns:a16="http://schemas.microsoft.com/office/drawing/2014/main" id="{8D29B32E-49F0-933E-4732-53CEC37B3F9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0" y="473768"/>
            <a:ext cx="12192000" cy="6857990"/>
          </a:xfrm>
          <a:prstGeom prst="rect">
            <a:avLst/>
          </a:prstGeom>
        </p:spPr>
      </p:pic>
      <p:sp>
        <p:nvSpPr>
          <p:cNvPr id="8" name="TextBox 7">
            <a:extLst>
              <a:ext uri="{FF2B5EF4-FFF2-40B4-BE49-F238E27FC236}">
                <a16:creationId xmlns:a16="http://schemas.microsoft.com/office/drawing/2014/main" id="{E613819C-7F55-BB8D-BF5C-A5E47F8FFFBF}"/>
              </a:ext>
            </a:extLst>
          </p:cNvPr>
          <p:cNvSpPr txBox="1"/>
          <p:nvPr/>
        </p:nvSpPr>
        <p:spPr>
          <a:xfrm>
            <a:off x="570270" y="496981"/>
            <a:ext cx="10392697" cy="707886"/>
          </a:xfrm>
          <a:prstGeom prst="rect">
            <a:avLst/>
          </a:prstGeom>
          <a:noFill/>
        </p:spPr>
        <p:txBody>
          <a:bodyPr wrap="square">
            <a:spAutoFit/>
          </a:bodyPr>
          <a:lstStyle/>
          <a:p>
            <a:r>
              <a:rPr lang="en-US" sz="2000" b="1" dirty="0">
                <a:latin typeface="Dubai "/>
              </a:rPr>
              <a:t>Recommender systems are commonly used to suggest content (movies, books, etc.) that is relevant to a given buyer.</a:t>
            </a:r>
            <a:endParaRPr lang="en-IN" sz="2000" b="1" dirty="0">
              <a:latin typeface="Dubai "/>
            </a:endParaRPr>
          </a:p>
        </p:txBody>
      </p:sp>
      <p:sp>
        <p:nvSpPr>
          <p:cNvPr id="10" name="TextBox 9">
            <a:extLst>
              <a:ext uri="{FF2B5EF4-FFF2-40B4-BE49-F238E27FC236}">
                <a16:creationId xmlns:a16="http://schemas.microsoft.com/office/drawing/2014/main" id="{26F369FE-8C4A-A4EC-A643-56DA9F16EB7E}"/>
              </a:ext>
            </a:extLst>
          </p:cNvPr>
          <p:cNvSpPr txBox="1"/>
          <p:nvPr/>
        </p:nvSpPr>
        <p:spPr>
          <a:xfrm>
            <a:off x="137652" y="3087155"/>
            <a:ext cx="3490451" cy="1631216"/>
          </a:xfrm>
          <a:prstGeom prst="rect">
            <a:avLst/>
          </a:prstGeom>
          <a:noFill/>
        </p:spPr>
        <p:txBody>
          <a:bodyPr wrap="square">
            <a:spAutoFit/>
          </a:bodyPr>
          <a:lstStyle/>
          <a:p>
            <a:pPr algn="ctr"/>
            <a:r>
              <a:rPr lang="en-US" sz="2000" dirty="0">
                <a:latin typeface="Dubai "/>
                <a:cs typeface="Dubai Light" panose="020B0303030403030204" pitchFamily="34" charset="-78"/>
              </a:rPr>
              <a:t>The most common approach is to predict the rating that a potential buyer might assign to an item and use the predicted ratings to recommend items.</a:t>
            </a:r>
            <a:endParaRPr lang="en-IN" sz="2000" dirty="0">
              <a:latin typeface="Dubai "/>
              <a:cs typeface="Dubai Light" panose="020B0303030403030204" pitchFamily="34" charset="-78"/>
            </a:endParaRPr>
          </a:p>
        </p:txBody>
      </p:sp>
      <p:sp>
        <p:nvSpPr>
          <p:cNvPr id="12" name="TextBox 11">
            <a:extLst>
              <a:ext uri="{FF2B5EF4-FFF2-40B4-BE49-F238E27FC236}">
                <a16:creationId xmlns:a16="http://schemas.microsoft.com/office/drawing/2014/main" id="{36EF9355-1303-E69F-C5D1-1E106BF17693}"/>
              </a:ext>
            </a:extLst>
          </p:cNvPr>
          <p:cNvSpPr txBox="1"/>
          <p:nvPr/>
        </p:nvSpPr>
        <p:spPr>
          <a:xfrm>
            <a:off x="9202994" y="4220625"/>
            <a:ext cx="2777610" cy="1631216"/>
          </a:xfrm>
          <a:prstGeom prst="rect">
            <a:avLst/>
          </a:prstGeom>
          <a:noFill/>
        </p:spPr>
        <p:txBody>
          <a:bodyPr wrap="square">
            <a:spAutoFit/>
          </a:bodyPr>
          <a:lstStyle/>
          <a:p>
            <a:pPr algn="ctr"/>
            <a:r>
              <a:rPr lang="en-US" sz="2000" dirty="0">
                <a:latin typeface="Dubai "/>
              </a:rPr>
              <a:t>The problem thus reduces to completion of the rating matrix based on a sparse set of observations.</a:t>
            </a:r>
            <a:endParaRPr lang="en-IN" sz="2000" dirty="0">
              <a:latin typeface="Dubai "/>
            </a:endParaRPr>
          </a:p>
        </p:txBody>
      </p:sp>
    </p:spTree>
    <p:extLst>
      <p:ext uri="{BB962C8B-B14F-4D97-AF65-F5344CB8AC3E}">
        <p14:creationId xmlns:p14="http://schemas.microsoft.com/office/powerpoint/2010/main" val="340736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125261" y="444693"/>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3053491-71E4-2648-DEB7-25456B52C1DC}"/>
                  </a:ext>
                </a:extLst>
              </p:cNvPr>
              <p:cNvSpPr txBox="1"/>
              <p:nvPr/>
            </p:nvSpPr>
            <p:spPr>
              <a:xfrm>
                <a:off x="3046639" y="1016657"/>
                <a:ext cx="6098720" cy="1477328"/>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𝑃</m:t>
                        </m:r>
                      </m:e>
                      <m:sub>
                        <m:r>
                          <a:rPr lang="en-US" b="0" i="1" smtClean="0">
                            <a:solidFill>
                              <a:schemeClr val="bg1"/>
                            </a:solidFill>
                            <a:latin typeface="Cambria Math" panose="02040503050406030204" pitchFamily="18" charset="0"/>
                            <a:cs typeface="Times New Roman" panose="02020603050405020304" pitchFamily="18" charset="0"/>
                          </a:rPr>
                          <m:t>𝑒</m:t>
                        </m:r>
                      </m:sub>
                    </m:sSub>
                    <m:r>
                      <a:rPr lang="en-US" b="0" i="1"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latin typeface="Times New Roman" panose="02020603050405020304" pitchFamily="18" charset="0"/>
                    <a:cs typeface="Times New Roman" panose="02020603050405020304" pitchFamily="18" charset="0"/>
                  </a:rPr>
                  <a:t>|A,B(X)]. ≥ E[</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𝑃</m:t>
                        </m:r>
                      </m:e>
                      <m:sub>
                        <m:r>
                          <a:rPr lang="en-US" b="0" i="1" smtClean="0">
                            <a:solidFill>
                              <a:schemeClr val="bg1"/>
                            </a:solidFill>
                            <a:latin typeface="Cambria Math" panose="02040503050406030204" pitchFamily="18" charset="0"/>
                            <a:cs typeface="Times New Roman" panose="02020603050405020304" pitchFamily="18" charset="0"/>
                          </a:rPr>
                          <m:t>𝑒</m:t>
                        </m:r>
                      </m:sub>
                    </m:sSub>
                    <m:r>
                      <a:rPr lang="en-US" b="0" i="1"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latin typeface="Times New Roman" panose="02020603050405020304" pitchFamily="18" charset="0"/>
                    <a:cs typeface="Times New Roman" panose="02020603050405020304" pitchFamily="18" charset="0"/>
                  </a:rPr>
                  <a:t>|A,B(X); </a:t>
                </a:r>
                <a14:m>
                  <m:oMath xmlns:m="http://schemas.openxmlformats.org/officeDocument/2006/math">
                    <m:sSub>
                      <m:sSubPr>
                        <m:ctrlPr>
                          <a:rPr lang="en-US" i="1" smtClean="0">
                            <a:solidFill>
                              <a:schemeClr val="bg1"/>
                            </a:solidFill>
                            <a:latin typeface="Cambria Math" panose="02040503050406030204" pitchFamily="18" charset="0"/>
                            <a:cs typeface="Times New Roman" panose="02020603050405020304" pitchFamily="18" charset="0"/>
                          </a:rPr>
                        </m:ctrlPr>
                      </m:sSubPr>
                      <m:e>
                        <m:r>
                          <a:rPr lang="en-US" b="0" i="1" smtClean="0">
                            <a:solidFill>
                              <a:schemeClr val="bg1"/>
                            </a:solidFill>
                            <a:latin typeface="Cambria Math" panose="02040503050406030204" pitchFamily="18" charset="0"/>
                            <a:cs typeface="Times New Roman" panose="02020603050405020304" pitchFamily="18" charset="0"/>
                          </a:rPr>
                          <m:t>𝑇</m:t>
                        </m:r>
                      </m:e>
                      <m:sub>
                        <m:r>
                          <a:rPr lang="en-US" b="0" i="1" smtClean="0">
                            <a:solidFill>
                              <a:schemeClr val="bg1"/>
                            </a:solidFill>
                            <a:latin typeface="Cambria Math" panose="02040503050406030204" pitchFamily="18" charset="0"/>
                            <a:cs typeface="Times New Roman" panose="02020603050405020304" pitchFamily="18" charset="0"/>
                          </a:rPr>
                          <m:t>𝑐</m:t>
                        </m:r>
                      </m:sub>
                    </m:sSub>
                    <m:r>
                      <a:rPr lang="en-US" b="0" i="1" smtClean="0">
                        <a:solidFill>
                          <a:schemeClr val="bg1"/>
                        </a:solidFill>
                        <a:latin typeface="Cambria Math" panose="02040503050406030204" pitchFamily="18" charset="0"/>
                        <a:cs typeface="Times New Roman" panose="02020603050405020304" pitchFamily="18" charset="0"/>
                      </a:rPr>
                      <m:t> </m:t>
                    </m:r>
                  </m:oMath>
                </a14:m>
                <a:r>
                  <a:rPr lang="en-US" dirty="0">
                    <a:solidFill>
                      <a:schemeClr val="bg1"/>
                    </a:solidFill>
                    <a:latin typeface="Times New Roman" panose="02020603050405020304" pitchFamily="18" charset="0"/>
                    <a:cs typeface="Times New Roman" panose="02020603050405020304" pitchFamily="18" charset="0"/>
                  </a:rPr>
                  <a:t>]. E[</a:t>
                </a:r>
                <a:r>
                  <a:rPr lang="en-US" dirty="0" err="1">
                    <a:solidFill>
                      <a:schemeClr val="bg1"/>
                    </a:solidFill>
                    <a:latin typeface="Times New Roman" panose="02020603050405020304" pitchFamily="18" charset="0"/>
                    <a:cs typeface="Times New Roman" panose="02020603050405020304" pitchFamily="18" charset="0"/>
                  </a:rPr>
                  <a:t>Pe|A,B</a:t>
                </a:r>
                <a:r>
                  <a:rPr lang="en-US" dirty="0">
                    <a:solidFill>
                      <a:schemeClr val="bg1"/>
                    </a:solidFill>
                    <a:latin typeface="Times New Roman" panose="02020603050405020304" pitchFamily="18" charset="0"/>
                    <a:cs typeface="Times New Roman" panose="02020603050405020304" pitchFamily="18" charset="0"/>
                  </a:rPr>
                  <a:t>(X);Tc]</a:t>
                </a: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 But on the event Tc, s∗(X) = m0n0 and from the lower bound in (8) we get</a:t>
                </a:r>
              </a:p>
            </p:txBody>
          </p:sp>
        </mc:Choice>
        <mc:Fallback xmlns="">
          <p:sp>
            <p:nvSpPr>
              <p:cNvPr id="3" name="TextBox 2">
                <a:extLst>
                  <a:ext uri="{FF2B5EF4-FFF2-40B4-BE49-F238E27FC236}">
                    <a16:creationId xmlns:a16="http://schemas.microsoft.com/office/drawing/2014/main" id="{73053491-71E4-2648-DEB7-25456B52C1DC}"/>
                  </a:ext>
                </a:extLst>
              </p:cNvPr>
              <p:cNvSpPr txBox="1">
                <a:spLocks noRot="1" noChangeAspect="1" noMove="1" noResize="1" noEditPoints="1" noAdjustHandles="1" noChangeArrowheads="1" noChangeShapeType="1" noTextEdit="1"/>
              </p:cNvSpPr>
              <p:nvPr/>
            </p:nvSpPr>
            <p:spPr>
              <a:xfrm>
                <a:off x="3046639" y="1016657"/>
                <a:ext cx="6098720" cy="1477328"/>
              </a:xfrm>
              <a:prstGeom prst="rect">
                <a:avLst/>
              </a:prstGeom>
              <a:blipFill>
                <a:blip r:embed="rId3"/>
                <a:stretch>
                  <a:fillRect l="-900" t="-2479" r="-1600" b="-5785"/>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E02DF23D-341F-ACB0-3C06-B569FD005B00}"/>
              </a:ext>
            </a:extLst>
          </p:cNvPr>
          <p:cNvPicPr>
            <a:picLocks noChangeAspect="1"/>
          </p:cNvPicPr>
          <p:nvPr/>
        </p:nvPicPr>
        <p:blipFill>
          <a:blip r:embed="rId4"/>
          <a:stretch>
            <a:fillRect/>
          </a:stretch>
        </p:blipFill>
        <p:spPr>
          <a:xfrm>
            <a:off x="3101067" y="2937685"/>
            <a:ext cx="5268060" cy="1305107"/>
          </a:xfrm>
          <a:prstGeom prst="rect">
            <a:avLst/>
          </a:prstGeom>
        </p:spPr>
      </p:pic>
      <p:sp>
        <p:nvSpPr>
          <p:cNvPr id="7" name="TextBox 6">
            <a:extLst>
              <a:ext uri="{FF2B5EF4-FFF2-40B4-BE49-F238E27FC236}">
                <a16:creationId xmlns:a16="http://schemas.microsoft.com/office/drawing/2014/main" id="{0D3F0DE1-3F0A-A40F-4D64-22F8C506C525}"/>
              </a:ext>
            </a:extLst>
          </p:cNvPr>
          <p:cNvSpPr txBox="1"/>
          <p:nvPr/>
        </p:nvSpPr>
        <p:spPr>
          <a:xfrm>
            <a:off x="3101067" y="4501826"/>
            <a:ext cx="329353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solidFill>
                  <a:schemeClr val="bg1"/>
                </a:solidFill>
                <a:latin typeface="Times New Roman" panose="02020603050405020304" pitchFamily="18" charset="0"/>
                <a:cs typeface="Times New Roman" panose="02020603050405020304" pitchFamily="18" charset="0"/>
              </a:rPr>
              <a:t>which → 1 as mn →∞</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6202223"/>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125261" y="444693"/>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8" name="Picture 7">
            <a:extLst>
              <a:ext uri="{FF2B5EF4-FFF2-40B4-BE49-F238E27FC236}">
                <a16:creationId xmlns:a16="http://schemas.microsoft.com/office/drawing/2014/main" id="{BDFF5883-FE78-5770-BB05-12FF244A3A5B}"/>
              </a:ext>
            </a:extLst>
          </p:cNvPr>
          <p:cNvPicPr>
            <a:picLocks noChangeAspect="1"/>
          </p:cNvPicPr>
          <p:nvPr/>
        </p:nvPicPr>
        <p:blipFill>
          <a:blip r:embed="rId3"/>
          <a:stretch>
            <a:fillRect/>
          </a:stretch>
        </p:blipFill>
        <p:spPr>
          <a:xfrm>
            <a:off x="0" y="-26487"/>
            <a:ext cx="12240824" cy="6938650"/>
          </a:xfrm>
          <a:prstGeom prst="rect">
            <a:avLst/>
          </a:prstGeom>
        </p:spPr>
      </p:pic>
    </p:spTree>
    <p:extLst>
      <p:ext uri="{BB962C8B-B14F-4D97-AF65-F5344CB8AC3E}">
        <p14:creationId xmlns:p14="http://schemas.microsoft.com/office/powerpoint/2010/main" val="2638829087"/>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125261" y="444693"/>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3" name="Picture 2">
            <a:extLst>
              <a:ext uri="{FF2B5EF4-FFF2-40B4-BE49-F238E27FC236}">
                <a16:creationId xmlns:a16="http://schemas.microsoft.com/office/drawing/2014/main" id="{71AA5EF2-0175-F730-C908-88EEEBF49ADB}"/>
              </a:ext>
            </a:extLst>
          </p:cNvPr>
          <p:cNvPicPr>
            <a:picLocks noChangeAspect="1"/>
          </p:cNvPicPr>
          <p:nvPr/>
        </p:nvPicPr>
        <p:blipFill>
          <a:blip r:embed="rId3"/>
          <a:stretch>
            <a:fillRect/>
          </a:stretch>
        </p:blipFill>
        <p:spPr>
          <a:xfrm>
            <a:off x="-89243" y="-80650"/>
            <a:ext cx="12228351" cy="6938650"/>
          </a:xfrm>
          <a:prstGeom prst="rect">
            <a:avLst/>
          </a:prstGeom>
        </p:spPr>
      </p:pic>
    </p:spTree>
    <p:extLst>
      <p:ext uri="{BB962C8B-B14F-4D97-AF65-F5344CB8AC3E}">
        <p14:creationId xmlns:p14="http://schemas.microsoft.com/office/powerpoint/2010/main" val="1124980765"/>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125261" y="444693"/>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3" name="TextBox 2">
            <a:extLst>
              <a:ext uri="{FF2B5EF4-FFF2-40B4-BE49-F238E27FC236}">
                <a16:creationId xmlns:a16="http://schemas.microsoft.com/office/drawing/2014/main" id="{08F70FA4-6F12-0075-FA3A-829034B06D68}"/>
              </a:ext>
            </a:extLst>
          </p:cNvPr>
          <p:cNvSpPr txBox="1"/>
          <p:nvPr/>
        </p:nvSpPr>
        <p:spPr>
          <a:xfrm>
            <a:off x="3830411" y="1858459"/>
            <a:ext cx="609872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Motivated by recommendation systems, we consider the problem of estimating block constant binary matrices (of size </a:t>
            </a:r>
            <a:r>
              <a:rPr lang="en-US" dirty="0" err="1">
                <a:solidFill>
                  <a:schemeClr val="bg1"/>
                </a:solidFill>
              </a:rPr>
              <a:t>m×n</a:t>
            </a:r>
            <a:r>
              <a:rPr lang="en-US" dirty="0">
                <a:solidFill>
                  <a:schemeClr val="bg1"/>
                </a:solidFill>
              </a:rPr>
              <a:t>) from sparse and noisy observations.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The observed matrix is obtained through unknown relabeling of the rows and columns of the underlying matrix, followed by an error and erasure channel. </a:t>
            </a:r>
          </a:p>
        </p:txBody>
      </p:sp>
    </p:spTree>
    <p:extLst>
      <p:ext uri="{BB962C8B-B14F-4D97-AF65-F5344CB8AC3E}">
        <p14:creationId xmlns:p14="http://schemas.microsoft.com/office/powerpoint/2010/main" val="2493352301"/>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125261" y="444693"/>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3" name="Picture 2">
            <a:extLst>
              <a:ext uri="{FF2B5EF4-FFF2-40B4-BE49-F238E27FC236}">
                <a16:creationId xmlns:a16="http://schemas.microsoft.com/office/drawing/2014/main" id="{25B82F6C-73ED-7585-1B58-8A524D0BE204}"/>
              </a:ext>
            </a:extLst>
          </p:cNvPr>
          <p:cNvPicPr>
            <a:picLocks noChangeAspect="1"/>
          </p:cNvPicPr>
          <p:nvPr/>
        </p:nvPicPr>
        <p:blipFill>
          <a:blip r:embed="rId3"/>
          <a:stretch>
            <a:fillRect/>
          </a:stretch>
        </p:blipFill>
        <p:spPr>
          <a:xfrm>
            <a:off x="-124896" y="-80650"/>
            <a:ext cx="12298839" cy="6938650"/>
          </a:xfrm>
          <a:prstGeom prst="rect">
            <a:avLst/>
          </a:prstGeom>
        </p:spPr>
      </p:pic>
    </p:spTree>
    <p:extLst>
      <p:ext uri="{BB962C8B-B14F-4D97-AF65-F5344CB8AC3E}">
        <p14:creationId xmlns:p14="http://schemas.microsoft.com/office/powerpoint/2010/main" val="3745807508"/>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125261" y="444693"/>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3" name="Picture 2">
            <a:extLst>
              <a:ext uri="{FF2B5EF4-FFF2-40B4-BE49-F238E27FC236}">
                <a16:creationId xmlns:a16="http://schemas.microsoft.com/office/drawing/2014/main" id="{AD0F3EE1-9900-B879-F439-37F112D1F9D4}"/>
              </a:ext>
            </a:extLst>
          </p:cNvPr>
          <p:cNvPicPr>
            <a:picLocks noChangeAspect="1"/>
          </p:cNvPicPr>
          <p:nvPr/>
        </p:nvPicPr>
        <p:blipFill>
          <a:blip r:embed="rId3"/>
          <a:stretch>
            <a:fillRect/>
          </a:stretch>
        </p:blipFill>
        <p:spPr>
          <a:xfrm>
            <a:off x="-79489" y="0"/>
            <a:ext cx="12496226" cy="6938650"/>
          </a:xfrm>
          <a:prstGeom prst="rect">
            <a:avLst/>
          </a:prstGeom>
        </p:spPr>
      </p:pic>
    </p:spTree>
    <p:extLst>
      <p:ext uri="{BB962C8B-B14F-4D97-AF65-F5344CB8AC3E}">
        <p14:creationId xmlns:p14="http://schemas.microsoft.com/office/powerpoint/2010/main" val="3964397040"/>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mputer script on a screen">
            <a:extLst>
              <a:ext uri="{FF2B5EF4-FFF2-40B4-BE49-F238E27FC236}">
                <a16:creationId xmlns:a16="http://schemas.microsoft.com/office/drawing/2014/main" id="{0EDFB378-74A2-A27E-D619-5CC88104332D}"/>
              </a:ext>
            </a:extLst>
          </p:cNvPr>
          <p:cNvPicPr>
            <a:picLocks noChangeAspect="1"/>
          </p:cNvPicPr>
          <p:nvPr/>
        </p:nvPicPr>
        <p:blipFill rotWithShape="1">
          <a:blip r:embed="rId2"/>
          <a:srcRect l="17030" t="7008" b="8702"/>
          <a:stretch/>
        </p:blipFill>
        <p:spPr>
          <a:xfrm>
            <a:off x="0" y="-80650"/>
            <a:ext cx="12191999" cy="693865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125261" y="444693"/>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3" name="Picture 2">
            <a:extLst>
              <a:ext uri="{FF2B5EF4-FFF2-40B4-BE49-F238E27FC236}">
                <a16:creationId xmlns:a16="http://schemas.microsoft.com/office/drawing/2014/main" id="{2D79E16B-555D-284F-A7CB-8521B9AD4951}"/>
              </a:ext>
            </a:extLst>
          </p:cNvPr>
          <p:cNvPicPr>
            <a:picLocks noChangeAspect="1"/>
          </p:cNvPicPr>
          <p:nvPr/>
        </p:nvPicPr>
        <p:blipFill>
          <a:blip r:embed="rId3"/>
          <a:stretch>
            <a:fillRect/>
          </a:stretch>
        </p:blipFill>
        <p:spPr>
          <a:xfrm>
            <a:off x="-148989" y="-80650"/>
            <a:ext cx="12346471" cy="6938650"/>
          </a:xfrm>
          <a:prstGeom prst="rect">
            <a:avLst/>
          </a:prstGeom>
        </p:spPr>
      </p:pic>
    </p:spTree>
    <p:extLst>
      <p:ext uri="{BB962C8B-B14F-4D97-AF65-F5344CB8AC3E}">
        <p14:creationId xmlns:p14="http://schemas.microsoft.com/office/powerpoint/2010/main" val="280469838"/>
      </p:ext>
    </p:extLst>
  </p:cSld>
  <p:clrMapOvr>
    <a:masterClrMapping/>
  </p:clrMapOvr>
  <mc:AlternateContent xmlns:mc="http://schemas.openxmlformats.org/markup-compatibility/2006" xmlns:p14="http://schemas.microsoft.com/office/powerpoint/2010/main">
    <mc:Choice Requires="p14">
      <p:transition spd="slow" p14:dur="2000" advTm="786"/>
    </mc:Choice>
    <mc:Fallback xmlns="">
      <p:transition spd="slow" advTm="78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08E51D-B882-2C30-E25F-9E3DBEBAC15E}"/>
              </a:ext>
            </a:extLst>
          </p:cNvPr>
          <p:cNvPicPr>
            <a:picLocks noChangeAspect="1"/>
          </p:cNvPicPr>
          <p:nvPr/>
        </p:nvPicPr>
        <p:blipFill rotWithShape="1">
          <a:blip r:embed="rId4"/>
          <a:srcRect l="18143"/>
          <a:stretch/>
        </p:blipFill>
        <p:spPr>
          <a:xfrm>
            <a:off x="-1" y="0"/>
            <a:ext cx="12191999" cy="685800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096126" y="607978"/>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TextBox 1">
            <a:extLst>
              <a:ext uri="{FF2B5EF4-FFF2-40B4-BE49-F238E27FC236}">
                <a16:creationId xmlns:a16="http://schemas.microsoft.com/office/drawing/2014/main" id="{C1129B6E-B7A4-EAE3-2E10-B5418277368A}"/>
              </a:ext>
            </a:extLst>
          </p:cNvPr>
          <p:cNvSpPr txBox="1"/>
          <p:nvPr/>
        </p:nvSpPr>
        <p:spPr>
          <a:xfrm>
            <a:off x="2544107" y="1259865"/>
            <a:ext cx="8613058" cy="3600986"/>
          </a:xfrm>
          <a:prstGeom prst="rect">
            <a:avLst/>
          </a:prstGeom>
          <a:noFill/>
        </p:spPr>
        <p:txBody>
          <a:bodyPr wrap="square" rtlCol="0">
            <a:spAutoFit/>
          </a:bodyPr>
          <a:lstStyle/>
          <a:p>
            <a:pPr algn="ctr"/>
            <a:r>
              <a:rPr lang="en-US" sz="3600" b="1" dirty="0">
                <a:solidFill>
                  <a:srgbClr val="E12F73"/>
                </a:solidFill>
                <a:latin typeface="Dubai Light" panose="020B0303030403030204" pitchFamily="34" charset="-78"/>
                <a:cs typeface="Dubai Light" panose="020B0303030403030204" pitchFamily="34" charset="-78"/>
              </a:rPr>
              <a:t>Contributions</a:t>
            </a:r>
          </a:p>
          <a:p>
            <a:r>
              <a:rPr lang="en-US" sz="2000" b="1" dirty="0" err="1">
                <a:solidFill>
                  <a:schemeClr val="bg1"/>
                </a:solidFill>
                <a:latin typeface="Dubai Light" panose="020B0303030403030204" pitchFamily="34" charset="-78"/>
                <a:cs typeface="Dubai Light" panose="020B0303030403030204" pitchFamily="34" charset="-78"/>
              </a:rPr>
              <a:t>Kaamya</a:t>
            </a:r>
            <a:r>
              <a:rPr lang="en-US" sz="2000" b="1" dirty="0">
                <a:solidFill>
                  <a:schemeClr val="bg1"/>
                </a:solidFill>
                <a:latin typeface="Dubai Light" panose="020B0303030403030204" pitchFamily="34" charset="-78"/>
                <a:cs typeface="Dubai Light" panose="020B0303030403030204" pitchFamily="34" charset="-78"/>
              </a:rPr>
              <a:t> </a:t>
            </a:r>
            <a:r>
              <a:rPr lang="en-US" sz="2000" b="1" dirty="0" err="1">
                <a:solidFill>
                  <a:schemeClr val="bg1"/>
                </a:solidFill>
                <a:latin typeface="Dubai Light" panose="020B0303030403030204" pitchFamily="34" charset="-78"/>
                <a:cs typeface="Dubai Light" panose="020B0303030403030204" pitchFamily="34" charset="-78"/>
              </a:rPr>
              <a:t>Dasika</a:t>
            </a:r>
            <a:endParaRPr lang="en-US" sz="2000" b="1" dirty="0">
              <a:solidFill>
                <a:schemeClr val="bg1"/>
              </a:solidFill>
              <a:latin typeface="Dubai Light" panose="020B0303030403030204" pitchFamily="34" charset="-78"/>
              <a:cs typeface="Dubai Light" panose="020B0303030403030204" pitchFamily="34" charset="-78"/>
            </a:endParaRPr>
          </a:p>
          <a:p>
            <a:r>
              <a:rPr lang="en-US" sz="2000" b="1" dirty="0">
                <a:solidFill>
                  <a:schemeClr val="bg1"/>
                </a:solidFill>
                <a:latin typeface="Dubai Light" panose="020B0303030403030204" pitchFamily="34" charset="-78"/>
                <a:cs typeface="Dubai Light" panose="020B0303030403030204" pitchFamily="34" charset="-78"/>
              </a:rPr>
              <a:t>Presentation of Introduction, Theorem 3(</a:t>
            </a:r>
            <a:r>
              <a:rPr lang="en-US" sz="2000" b="1" dirty="0" err="1">
                <a:solidFill>
                  <a:schemeClr val="bg1"/>
                </a:solidFill>
                <a:latin typeface="Dubai Light" panose="020B0303030403030204" pitchFamily="34" charset="-78"/>
                <a:cs typeface="Dubai Light" panose="020B0303030403030204" pitchFamily="34" charset="-78"/>
              </a:rPr>
              <a:t>PartC</a:t>
            </a:r>
            <a:r>
              <a:rPr lang="en-US" sz="2000" b="1" dirty="0">
                <a:solidFill>
                  <a:schemeClr val="bg1"/>
                </a:solidFill>
                <a:latin typeface="Dubai Light" panose="020B0303030403030204" pitchFamily="34" charset="-78"/>
                <a:cs typeface="Dubai Light" panose="020B0303030403030204" pitchFamily="34" charset="-78"/>
              </a:rPr>
              <a:t>) and Conclusions</a:t>
            </a:r>
          </a:p>
          <a:p>
            <a:endParaRPr lang="en-US" sz="2000" b="1" dirty="0">
              <a:solidFill>
                <a:schemeClr val="bg1"/>
              </a:solidFill>
              <a:latin typeface="Dubai Light" panose="020B0303030403030204" pitchFamily="34" charset="-78"/>
              <a:cs typeface="Dubai Light" panose="020B0303030403030204" pitchFamily="34" charset="-78"/>
            </a:endParaRPr>
          </a:p>
          <a:p>
            <a:r>
              <a:rPr lang="en-US" sz="2000" b="1" dirty="0">
                <a:solidFill>
                  <a:schemeClr val="bg1"/>
                </a:solidFill>
                <a:latin typeface="Dubai Light" panose="020B0303030403030204" pitchFamily="34" charset="-78"/>
                <a:cs typeface="Dubai Light" panose="020B0303030403030204" pitchFamily="34" charset="-78"/>
              </a:rPr>
              <a:t>Sanjana Sheela</a:t>
            </a:r>
          </a:p>
          <a:p>
            <a:r>
              <a:rPr lang="en-US" sz="2000" b="1" dirty="0">
                <a:solidFill>
                  <a:schemeClr val="bg1"/>
                </a:solidFill>
                <a:latin typeface="Dubai Light" panose="020B0303030403030204" pitchFamily="34" charset="-78"/>
                <a:cs typeface="Dubai Light" panose="020B0303030403030204" pitchFamily="34" charset="-78"/>
              </a:rPr>
              <a:t>Presentation of Notations, Main Results and Theorem 1(</a:t>
            </a:r>
            <a:r>
              <a:rPr lang="en-US" sz="2000" b="1" dirty="0" err="1">
                <a:solidFill>
                  <a:schemeClr val="bg1"/>
                </a:solidFill>
                <a:latin typeface="Dubai Light" panose="020B0303030403030204" pitchFamily="34" charset="-78"/>
                <a:cs typeface="Dubai Light" panose="020B0303030403030204" pitchFamily="34" charset="-78"/>
              </a:rPr>
              <a:t>PartA</a:t>
            </a:r>
            <a:r>
              <a:rPr lang="en-US" sz="2000" b="1" dirty="0">
                <a:solidFill>
                  <a:schemeClr val="bg1"/>
                </a:solidFill>
                <a:latin typeface="Dubai Light" panose="020B0303030403030204" pitchFamily="34" charset="-78"/>
                <a:cs typeface="Dubai Light" panose="020B0303030403030204" pitchFamily="34" charset="-78"/>
              </a:rPr>
              <a:t>)</a:t>
            </a:r>
          </a:p>
          <a:p>
            <a:endParaRPr lang="en-US" sz="2000" b="1" dirty="0">
              <a:solidFill>
                <a:schemeClr val="bg1"/>
              </a:solidFill>
              <a:latin typeface="Dubai Light" panose="020B0303030403030204" pitchFamily="34" charset="-78"/>
              <a:cs typeface="Dubai Light" panose="020B0303030403030204" pitchFamily="34" charset="-78"/>
            </a:endParaRPr>
          </a:p>
          <a:p>
            <a:r>
              <a:rPr lang="en-US" sz="2000" b="1" dirty="0">
                <a:solidFill>
                  <a:schemeClr val="bg1"/>
                </a:solidFill>
                <a:latin typeface="Dubai Light" panose="020B0303030403030204" pitchFamily="34" charset="-78"/>
                <a:cs typeface="Dubai Light" panose="020B0303030403030204" pitchFamily="34" charset="-78"/>
              </a:rPr>
              <a:t>Khyathi Basireddy</a:t>
            </a:r>
          </a:p>
          <a:p>
            <a:r>
              <a:rPr lang="en-US" sz="2000" b="1" dirty="0">
                <a:solidFill>
                  <a:schemeClr val="bg1"/>
                </a:solidFill>
                <a:latin typeface="Dubai Light" panose="020B0303030403030204" pitchFamily="34" charset="-78"/>
                <a:cs typeface="Dubai Light" panose="020B0303030403030204" pitchFamily="34" charset="-78"/>
              </a:rPr>
              <a:t>PPT of Introduction, Presentation of Corollaries and </a:t>
            </a:r>
            <a:r>
              <a:rPr lang="en-US" sz="2000" b="1" dirty="0" err="1">
                <a:solidFill>
                  <a:schemeClr val="bg1"/>
                </a:solidFill>
                <a:latin typeface="Dubai Light" panose="020B0303030403030204" pitchFamily="34" charset="-78"/>
                <a:cs typeface="Dubai Light" panose="020B0303030403030204" pitchFamily="34" charset="-78"/>
              </a:rPr>
              <a:t>PartB</a:t>
            </a:r>
            <a:r>
              <a:rPr lang="en-US" sz="2000" b="1" dirty="0">
                <a:solidFill>
                  <a:schemeClr val="bg1"/>
                </a:solidFill>
                <a:latin typeface="Dubai Light" panose="020B0303030403030204" pitchFamily="34" charset="-78"/>
                <a:cs typeface="Dubai Light" panose="020B0303030403030204" pitchFamily="34" charset="-78"/>
              </a:rPr>
              <a:t> </a:t>
            </a:r>
          </a:p>
          <a:p>
            <a:pPr algn="ctr"/>
            <a:endParaRPr lang="en-US" sz="3200" b="1" dirty="0">
              <a:solidFill>
                <a:schemeClr val="bg1"/>
              </a:solidFill>
              <a:latin typeface="Dubai Light" panose="020B0303030403030204" pitchFamily="34" charset="-78"/>
              <a:cs typeface="Dubai Light" panose="020B0303030403030204" pitchFamily="34" charset="-78"/>
            </a:endParaRPr>
          </a:p>
        </p:txBody>
      </p:sp>
    </p:spTree>
    <p:custDataLst>
      <p:tags r:id="rId1"/>
    </p:custDataLst>
    <p:extLst>
      <p:ext uri="{BB962C8B-B14F-4D97-AF65-F5344CB8AC3E}">
        <p14:creationId xmlns:p14="http://schemas.microsoft.com/office/powerpoint/2010/main" val="3518044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p:cTn id="35"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 calcmode="lin" valueType="num">
                                      <p:cBhvr>
                                        <p:cTn id="42"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2">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p:cTn id="49" dur="500" fill="hold"/>
                                        <p:tgtEl>
                                          <p:spTgt spid="2">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2">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Untitled video (3)">
            <a:hlinkClick r:id="" action="ppaction://media"/>
            <a:extLst>
              <a:ext uri="{FF2B5EF4-FFF2-40B4-BE49-F238E27FC236}">
                <a16:creationId xmlns:a16="http://schemas.microsoft.com/office/drawing/2014/main" id="{BC46BDBA-2B62-0128-A4B6-99AB3F3F1D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1"/>
          </a:xfrm>
          <a:prstGeom prst="rect">
            <a:avLst/>
          </a:prstGeom>
        </p:spPr>
      </p:pic>
    </p:spTree>
    <p:extLst>
      <p:ext uri="{BB962C8B-B14F-4D97-AF65-F5344CB8AC3E}">
        <p14:creationId xmlns:p14="http://schemas.microsoft.com/office/powerpoint/2010/main" val="70761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01B92F-0AE9-F9BC-998C-DA497D976C39}"/>
              </a:ext>
            </a:extLst>
          </p:cNvPr>
          <p:cNvPicPr>
            <a:picLocks noChangeAspect="1"/>
          </p:cNvPicPr>
          <p:nvPr/>
        </p:nvPicPr>
        <p:blipFill rotWithShape="1">
          <a:blip r:embed="rId3"/>
          <a:srcRect l="18143"/>
          <a:stretch/>
        </p:blipFill>
        <p:spPr>
          <a:xfrm>
            <a:off x="-1" y="0"/>
            <a:ext cx="12191999" cy="6858000"/>
          </a:xfrm>
          <a:prstGeom prst="rect">
            <a:avLst/>
          </a:prstGeom>
        </p:spPr>
      </p:pic>
      <p:pic>
        <p:nvPicPr>
          <p:cNvPr id="5" name="Picture 4">
            <a:extLst>
              <a:ext uri="{FF2B5EF4-FFF2-40B4-BE49-F238E27FC236}">
                <a16:creationId xmlns:a16="http://schemas.microsoft.com/office/drawing/2014/main" id="{77F46733-F940-994C-F2FA-A622B674D7F7}"/>
              </a:ext>
            </a:extLst>
          </p:cNvPr>
          <p:cNvPicPr>
            <a:picLocks noChangeAspect="1"/>
          </p:cNvPicPr>
          <p:nvPr/>
        </p:nvPicPr>
        <p:blipFill>
          <a:blip r:embed="rId4"/>
          <a:stretch>
            <a:fillRect/>
          </a:stretch>
        </p:blipFill>
        <p:spPr>
          <a:xfrm>
            <a:off x="2035840" y="477582"/>
            <a:ext cx="9693480" cy="5822185"/>
          </a:xfrm>
          <a:prstGeom prst="rect">
            <a:avLst/>
          </a:prstGeom>
        </p:spPr>
      </p:pic>
      <p:pic>
        <p:nvPicPr>
          <p:cNvPr id="3" name="Picture 2">
            <a:extLst>
              <a:ext uri="{FF2B5EF4-FFF2-40B4-BE49-F238E27FC236}">
                <a16:creationId xmlns:a16="http://schemas.microsoft.com/office/drawing/2014/main" id="{4F13BDBE-9BA8-2E54-2511-C56455140E3E}"/>
              </a:ext>
            </a:extLst>
          </p:cNvPr>
          <p:cNvPicPr>
            <a:picLocks noChangeAspect="1"/>
          </p:cNvPicPr>
          <p:nvPr/>
        </p:nvPicPr>
        <p:blipFill>
          <a:blip r:embed="rId5"/>
          <a:stretch>
            <a:fillRect/>
          </a:stretch>
        </p:blipFill>
        <p:spPr>
          <a:xfrm>
            <a:off x="2433034" y="2845857"/>
            <a:ext cx="1440136" cy="1163681"/>
          </a:xfrm>
          <a:prstGeom prst="rect">
            <a:avLst/>
          </a:prstGeom>
        </p:spPr>
      </p:pic>
      <p:pic>
        <p:nvPicPr>
          <p:cNvPr id="7" name="Picture 6">
            <a:extLst>
              <a:ext uri="{FF2B5EF4-FFF2-40B4-BE49-F238E27FC236}">
                <a16:creationId xmlns:a16="http://schemas.microsoft.com/office/drawing/2014/main" id="{D01F8E58-982E-02FA-3F13-04CD878EEA40}"/>
              </a:ext>
            </a:extLst>
          </p:cNvPr>
          <p:cNvPicPr>
            <a:picLocks noChangeAspect="1"/>
          </p:cNvPicPr>
          <p:nvPr/>
        </p:nvPicPr>
        <p:blipFill>
          <a:blip r:embed="rId6"/>
          <a:stretch>
            <a:fillRect/>
          </a:stretch>
        </p:blipFill>
        <p:spPr>
          <a:xfrm>
            <a:off x="4468876" y="2843253"/>
            <a:ext cx="1440136" cy="1166285"/>
          </a:xfrm>
          <a:prstGeom prst="rect">
            <a:avLst/>
          </a:prstGeom>
        </p:spPr>
      </p:pic>
      <p:pic>
        <p:nvPicPr>
          <p:cNvPr id="9" name="Picture 8">
            <a:extLst>
              <a:ext uri="{FF2B5EF4-FFF2-40B4-BE49-F238E27FC236}">
                <a16:creationId xmlns:a16="http://schemas.microsoft.com/office/drawing/2014/main" id="{4753BFFD-1A49-E1FB-EFBA-2D027A3900AE}"/>
              </a:ext>
            </a:extLst>
          </p:cNvPr>
          <p:cNvPicPr>
            <a:picLocks noChangeAspect="1"/>
          </p:cNvPicPr>
          <p:nvPr/>
        </p:nvPicPr>
        <p:blipFill>
          <a:blip r:embed="rId7"/>
          <a:stretch>
            <a:fillRect/>
          </a:stretch>
        </p:blipFill>
        <p:spPr>
          <a:xfrm>
            <a:off x="7492580" y="2843254"/>
            <a:ext cx="1440137" cy="1163681"/>
          </a:xfrm>
          <a:prstGeom prst="rect">
            <a:avLst/>
          </a:prstGeom>
        </p:spPr>
      </p:pic>
      <p:pic>
        <p:nvPicPr>
          <p:cNvPr id="11" name="Picture 10">
            <a:extLst>
              <a:ext uri="{FF2B5EF4-FFF2-40B4-BE49-F238E27FC236}">
                <a16:creationId xmlns:a16="http://schemas.microsoft.com/office/drawing/2014/main" id="{27570EFE-EE9C-A741-C302-649F0575282E}"/>
              </a:ext>
            </a:extLst>
          </p:cNvPr>
          <p:cNvPicPr>
            <a:picLocks noChangeAspect="1"/>
          </p:cNvPicPr>
          <p:nvPr/>
        </p:nvPicPr>
        <p:blipFill>
          <a:blip r:embed="rId8"/>
          <a:stretch>
            <a:fillRect/>
          </a:stretch>
        </p:blipFill>
        <p:spPr>
          <a:xfrm>
            <a:off x="9610950" y="2843254"/>
            <a:ext cx="1440137" cy="1163682"/>
          </a:xfrm>
          <a:prstGeom prst="rect">
            <a:avLst/>
          </a:prstGeom>
        </p:spPr>
      </p:pic>
      <p:sp>
        <p:nvSpPr>
          <p:cNvPr id="12" name="TextBox 11">
            <a:extLst>
              <a:ext uri="{FF2B5EF4-FFF2-40B4-BE49-F238E27FC236}">
                <a16:creationId xmlns:a16="http://schemas.microsoft.com/office/drawing/2014/main" id="{908DE0D7-B8E5-B34C-2DE4-86C25A16AEB9}"/>
              </a:ext>
            </a:extLst>
          </p:cNvPr>
          <p:cNvSpPr txBox="1"/>
          <p:nvPr/>
        </p:nvSpPr>
        <p:spPr>
          <a:xfrm>
            <a:off x="4161472" y="1537358"/>
            <a:ext cx="2054943" cy="646331"/>
          </a:xfrm>
          <a:prstGeom prst="rect">
            <a:avLst/>
          </a:prstGeom>
          <a:noFill/>
        </p:spPr>
        <p:txBody>
          <a:bodyPr wrap="square" rtlCol="0">
            <a:spAutoFit/>
          </a:bodyPr>
          <a:lstStyle/>
          <a:p>
            <a:pPr algn="ctr"/>
            <a:r>
              <a:rPr lang="en-IN" dirty="0">
                <a:solidFill>
                  <a:srgbClr val="FFFF00"/>
                </a:solidFill>
              </a:rPr>
              <a:t>True Underlying Matrix</a:t>
            </a:r>
          </a:p>
        </p:txBody>
      </p:sp>
      <p:sp>
        <p:nvSpPr>
          <p:cNvPr id="13" name="TextBox 12">
            <a:extLst>
              <a:ext uri="{FF2B5EF4-FFF2-40B4-BE49-F238E27FC236}">
                <a16:creationId xmlns:a16="http://schemas.microsoft.com/office/drawing/2014/main" id="{AA701F5A-6EDA-798D-7108-1CB157CCC0FF}"/>
              </a:ext>
            </a:extLst>
          </p:cNvPr>
          <p:cNvSpPr txBox="1"/>
          <p:nvPr/>
        </p:nvSpPr>
        <p:spPr>
          <a:xfrm>
            <a:off x="4426944" y="4472829"/>
            <a:ext cx="1789471" cy="646331"/>
          </a:xfrm>
          <a:prstGeom prst="rect">
            <a:avLst/>
          </a:prstGeom>
          <a:noFill/>
        </p:spPr>
        <p:txBody>
          <a:bodyPr wrap="square" rtlCol="0">
            <a:spAutoFit/>
          </a:bodyPr>
          <a:lstStyle/>
          <a:p>
            <a:r>
              <a:rPr lang="en-IN" dirty="0">
                <a:solidFill>
                  <a:srgbClr val="FFFF00"/>
                </a:solidFill>
              </a:rPr>
              <a:t>Sparse set of observations</a:t>
            </a:r>
          </a:p>
        </p:txBody>
      </p:sp>
      <p:sp>
        <p:nvSpPr>
          <p:cNvPr id="14" name="TextBox 13">
            <a:extLst>
              <a:ext uri="{FF2B5EF4-FFF2-40B4-BE49-F238E27FC236}">
                <a16:creationId xmlns:a16="http://schemas.microsoft.com/office/drawing/2014/main" id="{2F5E3894-5129-A6EB-617C-D87FCBFFB383}"/>
              </a:ext>
            </a:extLst>
          </p:cNvPr>
          <p:cNvSpPr txBox="1"/>
          <p:nvPr/>
        </p:nvSpPr>
        <p:spPr>
          <a:xfrm>
            <a:off x="8342047" y="1814357"/>
            <a:ext cx="2172929" cy="369332"/>
          </a:xfrm>
          <a:prstGeom prst="rect">
            <a:avLst/>
          </a:prstGeom>
          <a:noFill/>
        </p:spPr>
        <p:txBody>
          <a:bodyPr wrap="square" rtlCol="0">
            <a:spAutoFit/>
          </a:bodyPr>
          <a:lstStyle/>
          <a:p>
            <a:r>
              <a:rPr lang="en-IN" dirty="0">
                <a:solidFill>
                  <a:schemeClr val="accent6">
                    <a:lumMod val="60000"/>
                    <a:lumOff val="40000"/>
                  </a:schemeClr>
                </a:solidFill>
              </a:rPr>
              <a:t>Corrupted Data</a:t>
            </a:r>
          </a:p>
        </p:txBody>
      </p:sp>
      <p:sp>
        <p:nvSpPr>
          <p:cNvPr id="15" name="TextBox 14">
            <a:extLst>
              <a:ext uri="{FF2B5EF4-FFF2-40B4-BE49-F238E27FC236}">
                <a16:creationId xmlns:a16="http://schemas.microsoft.com/office/drawing/2014/main" id="{87DCED55-C6D6-6A1B-023E-4CDD6CBAEBF8}"/>
              </a:ext>
            </a:extLst>
          </p:cNvPr>
          <p:cNvSpPr txBox="1"/>
          <p:nvPr/>
        </p:nvSpPr>
        <p:spPr>
          <a:xfrm>
            <a:off x="7413522" y="4611329"/>
            <a:ext cx="1651819" cy="369332"/>
          </a:xfrm>
          <a:prstGeom prst="rect">
            <a:avLst/>
          </a:prstGeom>
          <a:noFill/>
        </p:spPr>
        <p:txBody>
          <a:bodyPr wrap="square" rtlCol="0">
            <a:spAutoFit/>
          </a:bodyPr>
          <a:lstStyle/>
          <a:p>
            <a:r>
              <a:rPr lang="en-IN" dirty="0">
                <a:solidFill>
                  <a:schemeClr val="accent6">
                    <a:lumMod val="60000"/>
                    <a:lumOff val="40000"/>
                  </a:schemeClr>
                </a:solidFill>
              </a:rPr>
              <a:t>With erasures</a:t>
            </a:r>
          </a:p>
        </p:txBody>
      </p:sp>
      <p:sp>
        <p:nvSpPr>
          <p:cNvPr id="16" name="TextBox 15">
            <a:extLst>
              <a:ext uri="{FF2B5EF4-FFF2-40B4-BE49-F238E27FC236}">
                <a16:creationId xmlns:a16="http://schemas.microsoft.com/office/drawing/2014/main" id="{F3043760-4A3E-C0B0-C5FD-163C9E977C8F}"/>
              </a:ext>
            </a:extLst>
          </p:cNvPr>
          <p:cNvSpPr txBox="1"/>
          <p:nvPr/>
        </p:nvSpPr>
        <p:spPr>
          <a:xfrm>
            <a:off x="9725311" y="4616802"/>
            <a:ext cx="1490232" cy="369332"/>
          </a:xfrm>
          <a:prstGeom prst="rect">
            <a:avLst/>
          </a:prstGeom>
          <a:noFill/>
        </p:spPr>
        <p:txBody>
          <a:bodyPr wrap="square" rtlCol="0">
            <a:spAutoFit/>
          </a:bodyPr>
          <a:lstStyle/>
          <a:p>
            <a:r>
              <a:rPr lang="en-IN" dirty="0">
                <a:solidFill>
                  <a:schemeClr val="accent6">
                    <a:lumMod val="60000"/>
                    <a:lumOff val="40000"/>
                  </a:schemeClr>
                </a:solidFill>
              </a:rPr>
              <a:t>With bit flips</a:t>
            </a:r>
          </a:p>
        </p:txBody>
      </p:sp>
      <p:cxnSp>
        <p:nvCxnSpPr>
          <p:cNvPr id="22" name="Straight Arrow Connector 21">
            <a:extLst>
              <a:ext uri="{FF2B5EF4-FFF2-40B4-BE49-F238E27FC236}">
                <a16:creationId xmlns:a16="http://schemas.microsoft.com/office/drawing/2014/main" id="{A308EAE5-3209-567D-9530-A216AF8B68AC}"/>
              </a:ext>
            </a:extLst>
          </p:cNvPr>
          <p:cNvCxnSpPr/>
          <p:nvPr/>
        </p:nvCxnSpPr>
        <p:spPr>
          <a:xfrm>
            <a:off x="3942735" y="3425094"/>
            <a:ext cx="4129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E360ADB-A425-6A65-764A-B48532E4F9E2}"/>
              </a:ext>
            </a:extLst>
          </p:cNvPr>
          <p:cNvCxnSpPr>
            <a:cxnSpLocks/>
          </p:cNvCxnSpPr>
          <p:nvPr/>
        </p:nvCxnSpPr>
        <p:spPr>
          <a:xfrm>
            <a:off x="6095998" y="3413814"/>
            <a:ext cx="1219202" cy="112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1CD704-13A0-A9AC-9B4C-35703DDAE4B1}"/>
              </a:ext>
            </a:extLst>
          </p:cNvPr>
          <p:cNvCxnSpPr/>
          <p:nvPr/>
        </p:nvCxnSpPr>
        <p:spPr>
          <a:xfrm>
            <a:off x="9065341" y="3425094"/>
            <a:ext cx="4129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579589-71B7-399F-D078-0C54D1E8A89D}"/>
              </a:ext>
            </a:extLst>
          </p:cNvPr>
          <p:cNvCxnSpPr/>
          <p:nvPr/>
        </p:nvCxnSpPr>
        <p:spPr>
          <a:xfrm>
            <a:off x="5188943" y="2300748"/>
            <a:ext cx="0" cy="353962"/>
          </a:xfrm>
          <a:prstGeom prst="straightConnector1">
            <a:avLst/>
          </a:prstGeom>
          <a:ln>
            <a:solidFill>
              <a:srgbClr val="E12F7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20E3373-BB5D-DAAA-D276-AF4C6780FE6A}"/>
              </a:ext>
            </a:extLst>
          </p:cNvPr>
          <p:cNvCxnSpPr>
            <a:cxnSpLocks/>
          </p:cNvCxnSpPr>
          <p:nvPr/>
        </p:nvCxnSpPr>
        <p:spPr>
          <a:xfrm flipH="1">
            <a:off x="8672052" y="2315496"/>
            <a:ext cx="582528" cy="339214"/>
          </a:xfrm>
          <a:prstGeom prst="straightConnector1">
            <a:avLst/>
          </a:prstGeom>
          <a:ln>
            <a:solidFill>
              <a:srgbClr val="E12F7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462EC0A-B1AD-42B1-7925-1E3D7828CCC1}"/>
              </a:ext>
            </a:extLst>
          </p:cNvPr>
          <p:cNvCxnSpPr>
            <a:cxnSpLocks/>
          </p:cNvCxnSpPr>
          <p:nvPr/>
        </p:nvCxnSpPr>
        <p:spPr>
          <a:xfrm>
            <a:off x="9428511" y="2309901"/>
            <a:ext cx="699614" cy="351370"/>
          </a:xfrm>
          <a:prstGeom prst="straightConnector1">
            <a:avLst/>
          </a:prstGeom>
          <a:ln>
            <a:solidFill>
              <a:srgbClr val="E12F7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8913790-673C-1C3E-E7C3-8A33654330B4}"/>
              </a:ext>
            </a:extLst>
          </p:cNvPr>
          <p:cNvCxnSpPr/>
          <p:nvPr/>
        </p:nvCxnSpPr>
        <p:spPr>
          <a:xfrm flipV="1">
            <a:off x="5188943" y="4129548"/>
            <a:ext cx="0" cy="343281"/>
          </a:xfrm>
          <a:prstGeom prst="straightConnector1">
            <a:avLst/>
          </a:prstGeom>
          <a:ln>
            <a:solidFill>
              <a:srgbClr val="E12F7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281EA4C-D908-BB06-A8CD-59D4CFAE8A84}"/>
              </a:ext>
            </a:extLst>
          </p:cNvPr>
          <p:cNvCxnSpPr/>
          <p:nvPr/>
        </p:nvCxnSpPr>
        <p:spPr>
          <a:xfrm flipV="1">
            <a:off x="8239431" y="4268048"/>
            <a:ext cx="0" cy="343281"/>
          </a:xfrm>
          <a:prstGeom prst="straightConnector1">
            <a:avLst/>
          </a:prstGeom>
          <a:ln>
            <a:solidFill>
              <a:srgbClr val="E12F7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CDE7678-A7F6-46CE-952D-CA935232F390}"/>
              </a:ext>
            </a:extLst>
          </p:cNvPr>
          <p:cNvCxnSpPr/>
          <p:nvPr/>
        </p:nvCxnSpPr>
        <p:spPr>
          <a:xfrm flipV="1">
            <a:off x="10331018" y="4268048"/>
            <a:ext cx="0" cy="343281"/>
          </a:xfrm>
          <a:prstGeom prst="straightConnector1">
            <a:avLst/>
          </a:prstGeom>
          <a:ln>
            <a:solidFill>
              <a:srgbClr val="E12F73"/>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4BC5B3A-1739-3B32-BDA4-4DAE1FFD632E}"/>
              </a:ext>
            </a:extLst>
          </p:cNvPr>
          <p:cNvSpPr txBox="1"/>
          <p:nvPr/>
        </p:nvSpPr>
        <p:spPr>
          <a:xfrm>
            <a:off x="2304701" y="2183689"/>
            <a:ext cx="1769806" cy="461665"/>
          </a:xfrm>
          <a:prstGeom prst="rect">
            <a:avLst/>
          </a:prstGeom>
          <a:noFill/>
        </p:spPr>
        <p:txBody>
          <a:bodyPr wrap="square" rtlCol="0">
            <a:spAutoFit/>
          </a:bodyPr>
          <a:lstStyle/>
          <a:p>
            <a:pPr algn="ctr"/>
            <a:r>
              <a:rPr lang="en-IN" sz="1200" dirty="0">
                <a:solidFill>
                  <a:srgbClr val="66FF33"/>
                </a:solidFill>
              </a:rPr>
              <a:t>Unknown Rating Matrix</a:t>
            </a:r>
          </a:p>
        </p:txBody>
      </p:sp>
      <p:sp>
        <p:nvSpPr>
          <p:cNvPr id="39" name="TextBox 38">
            <a:extLst>
              <a:ext uri="{FF2B5EF4-FFF2-40B4-BE49-F238E27FC236}">
                <a16:creationId xmlns:a16="http://schemas.microsoft.com/office/drawing/2014/main" id="{DA400837-F4B5-2636-FB7C-B0880B16C651}"/>
              </a:ext>
            </a:extLst>
          </p:cNvPr>
          <p:cNvSpPr txBox="1"/>
          <p:nvPr/>
        </p:nvSpPr>
        <p:spPr>
          <a:xfrm>
            <a:off x="6332151" y="3432907"/>
            <a:ext cx="1120877" cy="276999"/>
          </a:xfrm>
          <a:prstGeom prst="rect">
            <a:avLst/>
          </a:prstGeom>
          <a:noFill/>
        </p:spPr>
        <p:txBody>
          <a:bodyPr wrap="square" rtlCol="0">
            <a:spAutoFit/>
          </a:bodyPr>
          <a:lstStyle/>
          <a:p>
            <a:r>
              <a:rPr lang="en-IN" sz="1200" dirty="0">
                <a:solidFill>
                  <a:srgbClr val="E12F73"/>
                </a:solidFill>
              </a:rPr>
              <a:t>Channel</a:t>
            </a:r>
          </a:p>
        </p:txBody>
      </p:sp>
      <p:sp>
        <p:nvSpPr>
          <p:cNvPr id="40" name="TextBox 39">
            <a:extLst>
              <a:ext uri="{FF2B5EF4-FFF2-40B4-BE49-F238E27FC236}">
                <a16:creationId xmlns:a16="http://schemas.microsoft.com/office/drawing/2014/main" id="{8E8EB4AD-33B3-F1E5-04D7-A671B6E36E42}"/>
              </a:ext>
            </a:extLst>
          </p:cNvPr>
          <p:cNvSpPr txBox="1"/>
          <p:nvPr/>
        </p:nvSpPr>
        <p:spPr>
          <a:xfrm>
            <a:off x="6484804" y="3136006"/>
            <a:ext cx="795551" cy="261610"/>
          </a:xfrm>
          <a:prstGeom prst="rect">
            <a:avLst/>
          </a:prstGeom>
          <a:noFill/>
        </p:spPr>
        <p:txBody>
          <a:bodyPr wrap="square" rtlCol="0">
            <a:spAutoFit/>
          </a:bodyPr>
          <a:lstStyle/>
          <a:p>
            <a:r>
              <a:rPr lang="en-IN" sz="1100" dirty="0">
                <a:solidFill>
                  <a:srgbClr val="E12F73"/>
                </a:solidFill>
              </a:rPr>
              <a:t>DMC</a:t>
            </a:r>
          </a:p>
        </p:txBody>
      </p:sp>
    </p:spTree>
    <p:custDataLst>
      <p:tags r:id="rId1"/>
    </p:custDataLst>
    <p:extLst>
      <p:ext uri="{BB962C8B-B14F-4D97-AF65-F5344CB8AC3E}">
        <p14:creationId xmlns:p14="http://schemas.microsoft.com/office/powerpoint/2010/main" val="417033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circle(in)">
                                      <p:cBhvr>
                                        <p:cTn id="60" dur="20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arn(inVertical)">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circle(in)">
                                      <p:cBhvr>
                                        <p:cTn id="84" dur="2000"/>
                                        <p:tgtEl>
                                          <p:spTgt spid="11"/>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16">
                                            <p:txEl>
                                              <p:pRg st="0" end="0"/>
                                            </p:txEl>
                                          </p:spTgt>
                                        </p:tgtEl>
                                        <p:attrNameLst>
                                          <p:attrName>style.visibility</p:attrName>
                                        </p:attrNameLst>
                                      </p:cBhvr>
                                      <p:to>
                                        <p:strVal val="visible"/>
                                      </p:to>
                                    </p:set>
                                    <p:animEffect transition="in" filter="barn(inVertical)">
                                      <p:cBhvr>
                                        <p:cTn id="89" dur="500"/>
                                        <p:tgtEl>
                                          <p:spTgt spid="16">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37"/>
                                        </p:tgtEl>
                                        <p:attrNameLst>
                                          <p:attrName>style.visibility</p:attrName>
                                        </p:attrNameLst>
                                      </p:cBhvr>
                                      <p:to>
                                        <p:strVal val="visible"/>
                                      </p:to>
                                    </p:set>
                                    <p:anim calcmode="lin" valueType="num">
                                      <p:cBhvr>
                                        <p:cTn id="94" dur="500" fill="hold"/>
                                        <p:tgtEl>
                                          <p:spTgt spid="37"/>
                                        </p:tgtEl>
                                        <p:attrNameLst>
                                          <p:attrName>ppt_w</p:attrName>
                                        </p:attrNameLst>
                                      </p:cBhvr>
                                      <p:tavLst>
                                        <p:tav tm="0">
                                          <p:val>
                                            <p:fltVal val="0"/>
                                          </p:val>
                                        </p:tav>
                                        <p:tav tm="100000">
                                          <p:val>
                                            <p:strVal val="#ppt_w"/>
                                          </p:val>
                                        </p:tav>
                                      </p:tavLst>
                                    </p:anim>
                                    <p:anim calcmode="lin" valueType="num">
                                      <p:cBhvr>
                                        <p:cTn id="95" dur="500" fill="hold"/>
                                        <p:tgtEl>
                                          <p:spTgt spid="37"/>
                                        </p:tgtEl>
                                        <p:attrNameLst>
                                          <p:attrName>ppt_h</p:attrName>
                                        </p:attrNameLst>
                                      </p:cBhvr>
                                      <p:tavLst>
                                        <p:tav tm="0">
                                          <p:val>
                                            <p:fltVal val="0"/>
                                          </p:val>
                                        </p:tav>
                                        <p:tav tm="100000">
                                          <p:val>
                                            <p:strVal val="#ppt_h"/>
                                          </p:val>
                                        </p:tav>
                                      </p:tavLst>
                                    </p:anim>
                                    <p:animEffect transition="in" filter="fade">
                                      <p:cBhvr>
                                        <p:cTn id="96" dur="500"/>
                                        <p:tgtEl>
                                          <p:spTgt spid="37"/>
                                        </p:tgtEl>
                                      </p:cBhvr>
                                    </p:animEffect>
                                  </p:childTnLst>
                                </p:cTn>
                              </p:par>
                            </p:childTnLst>
                          </p:cTn>
                        </p:par>
                      </p:childTnLst>
                    </p:cTn>
                  </p:par>
                  <p:par>
                    <p:cTn id="97" fill="hold">
                      <p:stCondLst>
                        <p:cond delay="indefinite"/>
                      </p:stCondLst>
                      <p:childTnLst>
                        <p:par>
                          <p:cTn id="98" fill="hold">
                            <p:stCondLst>
                              <p:cond delay="0"/>
                            </p:stCondLst>
                            <p:childTnLst>
                              <p:par>
                                <p:cTn id="99" presetID="26" presetClass="entr" presetSubtype="0"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wipe(down)">
                                      <p:cBhvr>
                                        <p:cTn id="101" dur="580">
                                          <p:stCondLst>
                                            <p:cond delay="0"/>
                                          </p:stCondLst>
                                        </p:cTn>
                                        <p:tgtEl>
                                          <p:spTgt spid="14"/>
                                        </p:tgtEl>
                                      </p:cBhvr>
                                    </p:animEffect>
                                    <p:anim calcmode="lin" valueType="num">
                                      <p:cBhvr>
                                        <p:cTn id="10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07" dur="26">
                                          <p:stCondLst>
                                            <p:cond delay="650"/>
                                          </p:stCondLst>
                                        </p:cTn>
                                        <p:tgtEl>
                                          <p:spTgt spid="14"/>
                                        </p:tgtEl>
                                      </p:cBhvr>
                                      <p:to x="100000" y="60000"/>
                                    </p:animScale>
                                    <p:animScale>
                                      <p:cBhvr>
                                        <p:cTn id="108" dur="166" decel="50000">
                                          <p:stCondLst>
                                            <p:cond delay="676"/>
                                          </p:stCondLst>
                                        </p:cTn>
                                        <p:tgtEl>
                                          <p:spTgt spid="14"/>
                                        </p:tgtEl>
                                      </p:cBhvr>
                                      <p:to x="100000" y="100000"/>
                                    </p:animScale>
                                    <p:animScale>
                                      <p:cBhvr>
                                        <p:cTn id="109" dur="26">
                                          <p:stCondLst>
                                            <p:cond delay="1312"/>
                                          </p:stCondLst>
                                        </p:cTn>
                                        <p:tgtEl>
                                          <p:spTgt spid="14"/>
                                        </p:tgtEl>
                                      </p:cBhvr>
                                      <p:to x="100000" y="80000"/>
                                    </p:animScale>
                                    <p:animScale>
                                      <p:cBhvr>
                                        <p:cTn id="110" dur="166" decel="50000">
                                          <p:stCondLst>
                                            <p:cond delay="1338"/>
                                          </p:stCondLst>
                                        </p:cTn>
                                        <p:tgtEl>
                                          <p:spTgt spid="14"/>
                                        </p:tgtEl>
                                      </p:cBhvr>
                                      <p:to x="100000" y="100000"/>
                                    </p:animScale>
                                    <p:animScale>
                                      <p:cBhvr>
                                        <p:cTn id="111" dur="26">
                                          <p:stCondLst>
                                            <p:cond delay="1642"/>
                                          </p:stCondLst>
                                        </p:cTn>
                                        <p:tgtEl>
                                          <p:spTgt spid="14"/>
                                        </p:tgtEl>
                                      </p:cBhvr>
                                      <p:to x="100000" y="90000"/>
                                    </p:animScale>
                                    <p:animScale>
                                      <p:cBhvr>
                                        <p:cTn id="112" dur="166" decel="50000">
                                          <p:stCondLst>
                                            <p:cond delay="1668"/>
                                          </p:stCondLst>
                                        </p:cTn>
                                        <p:tgtEl>
                                          <p:spTgt spid="14"/>
                                        </p:tgtEl>
                                      </p:cBhvr>
                                      <p:to x="100000" y="100000"/>
                                    </p:animScale>
                                    <p:animScale>
                                      <p:cBhvr>
                                        <p:cTn id="113" dur="26">
                                          <p:stCondLst>
                                            <p:cond delay="1808"/>
                                          </p:stCondLst>
                                        </p:cTn>
                                        <p:tgtEl>
                                          <p:spTgt spid="14"/>
                                        </p:tgtEl>
                                      </p:cBhvr>
                                      <p:to x="100000" y="95000"/>
                                    </p:animScale>
                                    <p:animScale>
                                      <p:cBhvr>
                                        <p:cTn id="114" dur="166" decel="50000">
                                          <p:stCondLst>
                                            <p:cond delay="1834"/>
                                          </p:stCondLst>
                                        </p:cTn>
                                        <p:tgtEl>
                                          <p:spTgt spid="14"/>
                                        </p:tgtEl>
                                      </p:cBhvr>
                                      <p:to x="100000" y="100000"/>
                                    </p:animScale>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nodeType="clickEffect">
                                  <p:stCondLst>
                                    <p:cond delay="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nodeType="click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38" grpId="0"/>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01B92F-0AE9-F9BC-998C-DA497D976C39}"/>
              </a:ext>
            </a:extLst>
          </p:cNvPr>
          <p:cNvPicPr>
            <a:picLocks noChangeAspect="1"/>
          </p:cNvPicPr>
          <p:nvPr/>
        </p:nvPicPr>
        <p:blipFill rotWithShape="1">
          <a:blip r:embed="rId3"/>
          <a:srcRect l="18143"/>
          <a:stretch/>
        </p:blipFill>
        <p:spPr>
          <a:xfrm>
            <a:off x="-1" y="0"/>
            <a:ext cx="12191999" cy="6858000"/>
          </a:xfrm>
          <a:prstGeom prst="rect">
            <a:avLst/>
          </a:prstGeom>
        </p:spPr>
      </p:pic>
      <p:pic>
        <p:nvPicPr>
          <p:cNvPr id="5" name="Picture 4">
            <a:extLst>
              <a:ext uri="{FF2B5EF4-FFF2-40B4-BE49-F238E27FC236}">
                <a16:creationId xmlns:a16="http://schemas.microsoft.com/office/drawing/2014/main" id="{77F46733-F940-994C-F2FA-A622B674D7F7}"/>
              </a:ext>
            </a:extLst>
          </p:cNvPr>
          <p:cNvPicPr>
            <a:picLocks noChangeAspect="1"/>
          </p:cNvPicPr>
          <p:nvPr/>
        </p:nvPicPr>
        <p:blipFill>
          <a:blip r:embed="rId4"/>
          <a:stretch>
            <a:fillRect/>
          </a:stretch>
        </p:blipFill>
        <p:spPr>
          <a:xfrm>
            <a:off x="2035840" y="477582"/>
            <a:ext cx="9693480" cy="5822185"/>
          </a:xfrm>
          <a:prstGeom prst="rect">
            <a:avLst/>
          </a:prstGeom>
        </p:spPr>
      </p:pic>
      <p:sp>
        <p:nvSpPr>
          <p:cNvPr id="6" name="TextBox 5">
            <a:extLst>
              <a:ext uri="{FF2B5EF4-FFF2-40B4-BE49-F238E27FC236}">
                <a16:creationId xmlns:a16="http://schemas.microsoft.com/office/drawing/2014/main" id="{6896988B-CD36-EA69-1753-F47673A8E2E7}"/>
              </a:ext>
            </a:extLst>
          </p:cNvPr>
          <p:cNvSpPr txBox="1"/>
          <p:nvPr/>
        </p:nvSpPr>
        <p:spPr>
          <a:xfrm>
            <a:off x="2497394" y="1012723"/>
            <a:ext cx="8593393" cy="4801314"/>
          </a:xfrm>
          <a:prstGeom prst="rect">
            <a:avLst/>
          </a:prstGeom>
          <a:noFill/>
        </p:spPr>
        <p:txBody>
          <a:bodyPr wrap="square" rtlCol="0">
            <a:spAutoFit/>
          </a:bodyPr>
          <a:lstStyle/>
          <a:p>
            <a:r>
              <a:rPr lang="en-IN" dirty="0">
                <a:solidFill>
                  <a:srgbClr val="FFFF00"/>
                </a:solidFill>
                <a:latin typeface="Dubai Light" panose="020B0303030403030204" pitchFamily="34" charset="-78"/>
                <a:cs typeface="Dubai Light" panose="020B0303030403030204" pitchFamily="34" charset="-78"/>
              </a:rPr>
              <a:t>Considerations for our analysis throughout,</a:t>
            </a:r>
          </a:p>
          <a:p>
            <a:endParaRPr lang="en-IN" dirty="0">
              <a:solidFill>
                <a:schemeClr val="bg1"/>
              </a:solidFill>
              <a:latin typeface="Dubai Light" panose="020B0303030403030204" pitchFamily="34" charset="-78"/>
              <a:cs typeface="Dubai Light" panose="020B0303030403030204" pitchFamily="34" charset="-78"/>
            </a:endParaRPr>
          </a:p>
          <a:p>
            <a:endParaRPr lang="en-IN" dirty="0">
              <a:solidFill>
                <a:schemeClr val="bg1"/>
              </a:solidFill>
              <a:latin typeface="Dubai Light" panose="020B0303030403030204" pitchFamily="34" charset="-78"/>
              <a:cs typeface="Dubai Light" panose="020B0303030403030204" pitchFamily="34" charset="-78"/>
            </a:endParaRPr>
          </a:p>
          <a:p>
            <a:endParaRPr lang="en-IN" dirty="0">
              <a:solidFill>
                <a:schemeClr val="bg1"/>
              </a:solidFill>
              <a:latin typeface="Dubai Light" panose="020B0303030403030204" pitchFamily="34" charset="-78"/>
              <a:cs typeface="Dubai Light" panose="020B0303030403030204" pitchFamily="34" charset="-78"/>
            </a:endParaRPr>
          </a:p>
          <a:p>
            <a:endParaRPr lang="en-IN" dirty="0">
              <a:solidFill>
                <a:schemeClr val="bg1"/>
              </a:solidFill>
              <a:latin typeface="Dubai Light" panose="020B0303030403030204" pitchFamily="34" charset="-78"/>
              <a:cs typeface="Dubai Light" panose="020B0303030403030204" pitchFamily="34" charset="-78"/>
            </a:endParaRPr>
          </a:p>
          <a:p>
            <a:r>
              <a:rPr lang="en-IN" dirty="0">
                <a:solidFill>
                  <a:schemeClr val="bg1"/>
                </a:solidFill>
                <a:latin typeface="Dubai Light" panose="020B0303030403030204" pitchFamily="34" charset="-78"/>
                <a:cs typeface="Dubai Light" panose="020B0303030403030204" pitchFamily="34" charset="-78"/>
              </a:rPr>
              <a:t>Matrix M of size m x n with entries </a:t>
            </a:r>
            <a:r>
              <a:rPr lang="en-IN" b="1" dirty="0">
                <a:solidFill>
                  <a:srgbClr val="E12F73"/>
                </a:solidFill>
                <a:latin typeface="Dubai Light" panose="020B0303030403030204" pitchFamily="34" charset="-78"/>
                <a:cs typeface="Dubai Light" panose="020B0303030403030204" pitchFamily="34" charset="-78"/>
              </a:rPr>
              <a:t>{0,1}</a:t>
            </a:r>
          </a:p>
          <a:p>
            <a:endParaRPr lang="en-IN" dirty="0">
              <a:solidFill>
                <a:schemeClr val="bg1"/>
              </a:solidFill>
              <a:latin typeface="Dubai Light" panose="020B0303030403030204" pitchFamily="34" charset="-78"/>
              <a:cs typeface="Dubai Light" panose="020B0303030403030204" pitchFamily="34" charset="-78"/>
            </a:endParaRPr>
          </a:p>
          <a:p>
            <a:endParaRPr lang="en-IN" dirty="0">
              <a:solidFill>
                <a:schemeClr val="bg1"/>
              </a:solidFill>
              <a:latin typeface="Dubai Light" panose="020B0303030403030204" pitchFamily="34" charset="-78"/>
              <a:cs typeface="Dubai Light" panose="020B0303030403030204" pitchFamily="34" charset="-78"/>
            </a:endParaRPr>
          </a:p>
          <a:p>
            <a:endParaRPr lang="en-IN" dirty="0">
              <a:solidFill>
                <a:schemeClr val="bg1"/>
              </a:solidFill>
              <a:latin typeface="Dubai Light" panose="020B0303030403030204" pitchFamily="34" charset="-78"/>
              <a:cs typeface="Dubai Light" panose="020B0303030403030204" pitchFamily="34" charset="-78"/>
            </a:endParaRPr>
          </a:p>
          <a:p>
            <a:endParaRPr lang="en-IN" dirty="0">
              <a:solidFill>
                <a:schemeClr val="bg1"/>
              </a:solidFill>
              <a:latin typeface="Dubai Light" panose="020B0303030403030204" pitchFamily="34" charset="-78"/>
              <a:cs typeface="Dubai Light" panose="020B0303030403030204" pitchFamily="34" charset="-78"/>
            </a:endParaRPr>
          </a:p>
          <a:p>
            <a:endParaRPr lang="en-IN" dirty="0">
              <a:solidFill>
                <a:schemeClr val="bg1"/>
              </a:solidFill>
              <a:latin typeface="Dubai Light" panose="020B0303030403030204" pitchFamily="34" charset="-78"/>
              <a:cs typeface="Dubai Light" panose="020B0303030403030204" pitchFamily="34" charset="-78"/>
            </a:endParaRPr>
          </a:p>
          <a:p>
            <a:r>
              <a:rPr lang="en-IN" b="1" dirty="0">
                <a:solidFill>
                  <a:srgbClr val="E12F73"/>
                </a:solidFill>
                <a:latin typeface="Dubai Light" panose="020B0303030403030204" pitchFamily="34" charset="-78"/>
                <a:cs typeface="Dubai Light" panose="020B0303030403030204" pitchFamily="34" charset="-78"/>
              </a:rPr>
              <a:t>DMC </a:t>
            </a:r>
            <a:r>
              <a:rPr lang="en-IN" dirty="0">
                <a:solidFill>
                  <a:schemeClr val="bg1"/>
                </a:solidFill>
                <a:latin typeface="Dubai Light" panose="020B0303030403030204" pitchFamily="34" charset="-78"/>
                <a:cs typeface="Dubai Light" panose="020B0303030403030204" pitchFamily="34" charset="-78"/>
              </a:rPr>
              <a:t> - Binary Erasure Channel</a:t>
            </a:r>
          </a:p>
          <a:p>
            <a:r>
              <a:rPr lang="en-IN" dirty="0">
                <a:solidFill>
                  <a:schemeClr val="bg1"/>
                </a:solidFill>
                <a:latin typeface="Dubai Light" panose="020B0303030403030204" pitchFamily="34" charset="-78"/>
                <a:cs typeface="Dubai Light" panose="020B0303030403030204" pitchFamily="34" charset="-78"/>
              </a:rPr>
              <a:t>            - Binary Symmetric Channel</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p:txBody>
      </p:sp>
      <p:pic>
        <p:nvPicPr>
          <p:cNvPr id="8" name="Picture 7">
            <a:extLst>
              <a:ext uri="{FF2B5EF4-FFF2-40B4-BE49-F238E27FC236}">
                <a16:creationId xmlns:a16="http://schemas.microsoft.com/office/drawing/2014/main" id="{08F42D65-DABE-A578-A0A8-23101CB6B4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5703" y="1573162"/>
            <a:ext cx="2626864" cy="2132320"/>
          </a:xfrm>
          <a:prstGeom prst="rect">
            <a:avLst/>
          </a:prstGeom>
        </p:spPr>
      </p:pic>
      <p:pic>
        <p:nvPicPr>
          <p:cNvPr id="10" name="Picture 9">
            <a:extLst>
              <a:ext uri="{FF2B5EF4-FFF2-40B4-BE49-F238E27FC236}">
                <a16:creationId xmlns:a16="http://schemas.microsoft.com/office/drawing/2014/main" id="{C1164A30-BE6E-95E2-0604-D57444AF8B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1057" y="4739106"/>
            <a:ext cx="5683045" cy="1106171"/>
          </a:xfrm>
          <a:prstGeom prst="rect">
            <a:avLst/>
          </a:prstGeom>
        </p:spPr>
      </p:pic>
    </p:spTree>
    <p:custDataLst>
      <p:tags r:id="rId1"/>
    </p:custDataLst>
    <p:extLst>
      <p:ext uri="{BB962C8B-B14F-4D97-AF65-F5344CB8AC3E}">
        <p14:creationId xmlns:p14="http://schemas.microsoft.com/office/powerpoint/2010/main" val="399724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wipe(down)">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11" end="11"/>
                                            </p:txEl>
                                          </p:spTgt>
                                        </p:tgtEl>
                                        <p:attrNameLst>
                                          <p:attrName>style.visibility</p:attrName>
                                        </p:attrNameLst>
                                      </p:cBhvr>
                                      <p:to>
                                        <p:strVal val="visible"/>
                                      </p:to>
                                    </p:set>
                                    <p:animEffect transition="in" filter="wipe(down)">
                                      <p:cBhvr>
                                        <p:cTn id="22" dur="500"/>
                                        <p:tgtEl>
                                          <p:spTgt spid="6">
                                            <p:txEl>
                                              <p:pRg st="11" end="1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6">
                                            <p:txEl>
                                              <p:pRg st="12" end="12"/>
                                            </p:txEl>
                                          </p:spTgt>
                                        </p:tgtEl>
                                        <p:attrNameLst>
                                          <p:attrName>style.visibility</p:attrName>
                                        </p:attrNameLst>
                                      </p:cBhvr>
                                      <p:to>
                                        <p:strVal val="visible"/>
                                      </p:to>
                                    </p:set>
                                    <p:animEffect transition="in" filter="wipe(down)">
                                      <p:cBhvr>
                                        <p:cTn id="25" dur="500"/>
                                        <p:tgtEl>
                                          <p:spTgt spid="6">
                                            <p:txEl>
                                              <p:pRg st="12" end="1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08E51D-B882-2C30-E25F-9E3DBEBAC15E}"/>
              </a:ext>
            </a:extLst>
          </p:cNvPr>
          <p:cNvPicPr>
            <a:picLocks noChangeAspect="1"/>
          </p:cNvPicPr>
          <p:nvPr/>
        </p:nvPicPr>
        <p:blipFill rotWithShape="1">
          <a:blip r:embed="rId4"/>
          <a:srcRect l="18143"/>
          <a:stretch/>
        </p:blipFill>
        <p:spPr>
          <a:xfrm>
            <a:off x="-1" y="0"/>
            <a:ext cx="12191999" cy="685800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096126" y="607978"/>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TextBox 1">
            <a:extLst>
              <a:ext uri="{FF2B5EF4-FFF2-40B4-BE49-F238E27FC236}">
                <a16:creationId xmlns:a16="http://schemas.microsoft.com/office/drawing/2014/main" id="{C1129B6E-B7A4-EAE3-2E10-B5418277368A}"/>
              </a:ext>
            </a:extLst>
          </p:cNvPr>
          <p:cNvSpPr txBox="1"/>
          <p:nvPr/>
        </p:nvSpPr>
        <p:spPr>
          <a:xfrm>
            <a:off x="2544107" y="1752697"/>
            <a:ext cx="8613058" cy="3200876"/>
          </a:xfrm>
          <a:prstGeom prst="rect">
            <a:avLst/>
          </a:prstGeom>
          <a:noFill/>
        </p:spPr>
        <p:txBody>
          <a:bodyPr wrap="square" rtlCol="0">
            <a:spAutoFit/>
          </a:bodyPr>
          <a:lstStyle/>
          <a:p>
            <a:pPr algn="ctr"/>
            <a:r>
              <a:rPr lang="en-US" sz="4000" b="1" dirty="0">
                <a:solidFill>
                  <a:srgbClr val="FFFF00"/>
                </a:solidFill>
                <a:latin typeface="Dubai Light" panose="020B0303030403030204" pitchFamily="34" charset="-78"/>
                <a:cs typeface="Dubai Light" panose="020B0303030403030204" pitchFamily="34" charset="-78"/>
              </a:rPr>
              <a:t>GOALS</a:t>
            </a:r>
          </a:p>
          <a:p>
            <a:endParaRPr lang="en-US" dirty="0">
              <a:solidFill>
                <a:schemeClr val="bg1"/>
              </a:solidFill>
              <a:latin typeface="Dubai Light" panose="020B0303030403030204" pitchFamily="34" charset="-78"/>
              <a:cs typeface="Dubai Light" panose="020B0303030403030204" pitchFamily="34" charset="-78"/>
            </a:endParaRPr>
          </a:p>
          <a:p>
            <a:r>
              <a:rPr lang="en-US" dirty="0">
                <a:solidFill>
                  <a:schemeClr val="bg1"/>
                </a:solidFill>
                <a:latin typeface="Dubai Light" panose="020B0303030403030204" pitchFamily="34" charset="-78"/>
                <a:cs typeface="Dubai Light" panose="020B0303030403030204" pitchFamily="34" charset="-78"/>
              </a:rPr>
              <a:t>Our goal is to identify conditions on the cluster sizes under which the underlying matrix can be recovered with small probability of error. </a:t>
            </a:r>
          </a:p>
          <a:p>
            <a:endParaRPr lang="en-US" dirty="0">
              <a:solidFill>
                <a:schemeClr val="bg1"/>
              </a:solidFill>
              <a:latin typeface="Dubai Light" panose="020B0303030403030204" pitchFamily="34" charset="-78"/>
              <a:cs typeface="Dubai Light" panose="020B0303030403030204" pitchFamily="34" charset="-78"/>
            </a:endParaRPr>
          </a:p>
          <a:p>
            <a:r>
              <a:rPr lang="en-US" dirty="0">
                <a:solidFill>
                  <a:schemeClr val="bg1"/>
                </a:solidFill>
                <a:latin typeface="Dubai Light" panose="020B0303030403030204" pitchFamily="34" charset="-78"/>
                <a:cs typeface="Dubai Light" panose="020B0303030403030204" pitchFamily="34" charset="-78"/>
              </a:rPr>
              <a:t>And in particular, we do not seek completion of the observed matrix, but rather the recovery of the underlying M. </a:t>
            </a:r>
          </a:p>
          <a:p>
            <a:endParaRPr lang="en-US" dirty="0">
              <a:solidFill>
                <a:schemeClr val="bg1"/>
              </a:solidFill>
              <a:latin typeface="Dubai Light" panose="020B0303030403030204" pitchFamily="34" charset="-78"/>
              <a:cs typeface="Dubai Light" panose="020B0303030403030204" pitchFamily="34" charset="-78"/>
            </a:endParaRPr>
          </a:p>
          <a:p>
            <a:r>
              <a:rPr lang="en-US" dirty="0">
                <a:solidFill>
                  <a:schemeClr val="bg1"/>
                </a:solidFill>
                <a:latin typeface="Dubai Light" panose="020B0303030403030204" pitchFamily="34" charset="-78"/>
                <a:cs typeface="Dubai Light" panose="020B0303030403030204" pitchFamily="34" charset="-78"/>
              </a:rPr>
              <a:t>As described above, our goal reduces to analyzing the error performance of the code of block-constant matrices over the channel described above.</a:t>
            </a:r>
            <a:endParaRPr lang="en-IN" dirty="0">
              <a:solidFill>
                <a:schemeClr val="bg1"/>
              </a:solidFill>
              <a:latin typeface="Dubai Light" panose="020B0303030403030204" pitchFamily="34" charset="-78"/>
              <a:cs typeface="Dubai Light" panose="020B0303030403030204" pitchFamily="34" charset="-78"/>
            </a:endParaRPr>
          </a:p>
        </p:txBody>
      </p:sp>
    </p:spTree>
    <p:custDataLst>
      <p:tags r:id="rId1"/>
    </p:custDataLst>
    <p:extLst>
      <p:ext uri="{BB962C8B-B14F-4D97-AF65-F5344CB8AC3E}">
        <p14:creationId xmlns:p14="http://schemas.microsoft.com/office/powerpoint/2010/main" val="419474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 calcmode="lin" valueType="num">
                                      <p:cBhvr>
                                        <p:cTn id="14"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p:cTn id="21"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 calcmode="lin" valueType="num">
                                      <p:cBhvr>
                                        <p:cTn id="28"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08E51D-B882-2C30-E25F-9E3DBEBAC15E}"/>
              </a:ext>
            </a:extLst>
          </p:cNvPr>
          <p:cNvPicPr>
            <a:picLocks noChangeAspect="1"/>
          </p:cNvPicPr>
          <p:nvPr/>
        </p:nvPicPr>
        <p:blipFill rotWithShape="1">
          <a:blip r:embed="rId4"/>
          <a:srcRect l="18143"/>
          <a:stretch/>
        </p:blipFill>
        <p:spPr>
          <a:xfrm>
            <a:off x="-1" y="0"/>
            <a:ext cx="12191999" cy="6858000"/>
          </a:xfrm>
          <a:prstGeom prst="rect">
            <a:avLst/>
          </a:prstGeom>
        </p:spPr>
      </p:pic>
      <p:sp>
        <p:nvSpPr>
          <p:cNvPr id="5" name="Rectangle 4">
            <a:extLst>
              <a:ext uri="{FF2B5EF4-FFF2-40B4-BE49-F238E27FC236}">
                <a16:creationId xmlns:a16="http://schemas.microsoft.com/office/drawing/2014/main" id="{0ECCE411-2225-48E0-E029-A08D80691828}"/>
              </a:ext>
            </a:extLst>
          </p:cNvPr>
          <p:cNvSpPr/>
          <p:nvPr/>
        </p:nvSpPr>
        <p:spPr>
          <a:xfrm>
            <a:off x="2096126" y="607978"/>
            <a:ext cx="9509020" cy="5642043"/>
          </a:xfrm>
          <a:prstGeom prst="rect">
            <a:avLst/>
          </a:prstGeom>
          <a:solidFill>
            <a:schemeClr val="tx1"/>
          </a:solidFill>
          <a:ln w="184150" cmpd="tri">
            <a:solidFill>
              <a:schemeClr val="accent5">
                <a:lumMod val="20000"/>
                <a:lumOff val="80000"/>
              </a:schemeClr>
            </a:solidFill>
            <a:extLst>
              <a:ext uri="{C807C97D-BFC1-408E-A445-0C87EB9F89A2}">
                <ask:lineSketchStyleProps xmlns:ask="http://schemas.microsoft.com/office/drawing/2018/sketchyshapes" sd="1219033472">
                  <a:custGeom>
                    <a:avLst/>
                    <a:gdLst>
                      <a:gd name="connsiteX0" fmla="*/ 0 w 8733770"/>
                      <a:gd name="connsiteY0" fmla="*/ 0 h 5338353"/>
                      <a:gd name="connsiteX1" fmla="*/ 756927 w 8733770"/>
                      <a:gd name="connsiteY1" fmla="*/ 0 h 5338353"/>
                      <a:gd name="connsiteX2" fmla="*/ 1426516 w 8733770"/>
                      <a:gd name="connsiteY2" fmla="*/ 0 h 5338353"/>
                      <a:gd name="connsiteX3" fmla="*/ 2183443 w 8733770"/>
                      <a:gd name="connsiteY3" fmla="*/ 0 h 5338353"/>
                      <a:gd name="connsiteX4" fmla="*/ 2765694 w 8733770"/>
                      <a:gd name="connsiteY4" fmla="*/ 0 h 5338353"/>
                      <a:gd name="connsiteX5" fmla="*/ 3435283 w 8733770"/>
                      <a:gd name="connsiteY5" fmla="*/ 0 h 5338353"/>
                      <a:gd name="connsiteX6" fmla="*/ 4017534 w 8733770"/>
                      <a:gd name="connsiteY6" fmla="*/ 0 h 5338353"/>
                      <a:gd name="connsiteX7" fmla="*/ 4599786 w 8733770"/>
                      <a:gd name="connsiteY7" fmla="*/ 0 h 5338353"/>
                      <a:gd name="connsiteX8" fmla="*/ 5182037 w 8733770"/>
                      <a:gd name="connsiteY8" fmla="*/ 0 h 5338353"/>
                      <a:gd name="connsiteX9" fmla="*/ 5502275 w 8733770"/>
                      <a:gd name="connsiteY9" fmla="*/ 0 h 5338353"/>
                      <a:gd name="connsiteX10" fmla="*/ 6171864 w 8733770"/>
                      <a:gd name="connsiteY10" fmla="*/ 0 h 5338353"/>
                      <a:gd name="connsiteX11" fmla="*/ 6492102 w 8733770"/>
                      <a:gd name="connsiteY11" fmla="*/ 0 h 5338353"/>
                      <a:gd name="connsiteX12" fmla="*/ 7074354 w 8733770"/>
                      <a:gd name="connsiteY12" fmla="*/ 0 h 5338353"/>
                      <a:gd name="connsiteX13" fmla="*/ 7831280 w 8733770"/>
                      <a:gd name="connsiteY13" fmla="*/ 0 h 5338353"/>
                      <a:gd name="connsiteX14" fmla="*/ 8733770 w 8733770"/>
                      <a:gd name="connsiteY14" fmla="*/ 0 h 5338353"/>
                      <a:gd name="connsiteX15" fmla="*/ 8733770 w 8733770"/>
                      <a:gd name="connsiteY15" fmla="*/ 646534 h 5338353"/>
                      <a:gd name="connsiteX16" fmla="*/ 8733770 w 8733770"/>
                      <a:gd name="connsiteY16" fmla="*/ 1132917 h 5338353"/>
                      <a:gd name="connsiteX17" fmla="*/ 8733770 w 8733770"/>
                      <a:gd name="connsiteY17" fmla="*/ 1619300 h 5338353"/>
                      <a:gd name="connsiteX18" fmla="*/ 8733770 w 8733770"/>
                      <a:gd name="connsiteY18" fmla="*/ 2212451 h 5338353"/>
                      <a:gd name="connsiteX19" fmla="*/ 8733770 w 8733770"/>
                      <a:gd name="connsiteY19" fmla="*/ 2805601 h 5338353"/>
                      <a:gd name="connsiteX20" fmla="*/ 8733770 w 8733770"/>
                      <a:gd name="connsiteY20" fmla="*/ 3345368 h 5338353"/>
                      <a:gd name="connsiteX21" fmla="*/ 8733770 w 8733770"/>
                      <a:gd name="connsiteY21" fmla="*/ 4045285 h 5338353"/>
                      <a:gd name="connsiteX22" fmla="*/ 8733770 w 8733770"/>
                      <a:gd name="connsiteY22" fmla="*/ 4531669 h 5338353"/>
                      <a:gd name="connsiteX23" fmla="*/ 8733770 w 8733770"/>
                      <a:gd name="connsiteY23" fmla="*/ 5338353 h 5338353"/>
                      <a:gd name="connsiteX24" fmla="*/ 8326194 w 8733770"/>
                      <a:gd name="connsiteY24" fmla="*/ 5338353 h 5338353"/>
                      <a:gd name="connsiteX25" fmla="*/ 8005956 w 8733770"/>
                      <a:gd name="connsiteY25" fmla="*/ 5338353 h 5338353"/>
                      <a:gd name="connsiteX26" fmla="*/ 7249029 w 8733770"/>
                      <a:gd name="connsiteY26" fmla="*/ 5338353 h 5338353"/>
                      <a:gd name="connsiteX27" fmla="*/ 6754115 w 8733770"/>
                      <a:gd name="connsiteY27" fmla="*/ 5338353 h 5338353"/>
                      <a:gd name="connsiteX28" fmla="*/ 6084526 w 8733770"/>
                      <a:gd name="connsiteY28" fmla="*/ 5338353 h 5338353"/>
                      <a:gd name="connsiteX29" fmla="*/ 5764288 w 8733770"/>
                      <a:gd name="connsiteY29" fmla="*/ 5338353 h 5338353"/>
                      <a:gd name="connsiteX30" fmla="*/ 5007361 w 8733770"/>
                      <a:gd name="connsiteY30" fmla="*/ 5338353 h 5338353"/>
                      <a:gd name="connsiteX31" fmla="*/ 4512448 w 8733770"/>
                      <a:gd name="connsiteY31" fmla="*/ 5338353 h 5338353"/>
                      <a:gd name="connsiteX32" fmla="*/ 3930196 w 8733770"/>
                      <a:gd name="connsiteY32" fmla="*/ 5338353 h 5338353"/>
                      <a:gd name="connsiteX33" fmla="*/ 3522621 w 8733770"/>
                      <a:gd name="connsiteY33" fmla="*/ 5338353 h 5338353"/>
                      <a:gd name="connsiteX34" fmla="*/ 2853032 w 8733770"/>
                      <a:gd name="connsiteY34" fmla="*/ 5338353 h 5338353"/>
                      <a:gd name="connsiteX35" fmla="*/ 2096105 w 8733770"/>
                      <a:gd name="connsiteY35" fmla="*/ 5338353 h 5338353"/>
                      <a:gd name="connsiteX36" fmla="*/ 1601191 w 8733770"/>
                      <a:gd name="connsiteY36" fmla="*/ 5338353 h 5338353"/>
                      <a:gd name="connsiteX37" fmla="*/ 844264 w 8733770"/>
                      <a:gd name="connsiteY37" fmla="*/ 5338353 h 5338353"/>
                      <a:gd name="connsiteX38" fmla="*/ 0 w 8733770"/>
                      <a:gd name="connsiteY38" fmla="*/ 5338353 h 5338353"/>
                      <a:gd name="connsiteX39" fmla="*/ 0 w 8733770"/>
                      <a:gd name="connsiteY39" fmla="*/ 4638436 h 5338353"/>
                      <a:gd name="connsiteX40" fmla="*/ 0 w 8733770"/>
                      <a:gd name="connsiteY40" fmla="*/ 3991902 h 5338353"/>
                      <a:gd name="connsiteX41" fmla="*/ 0 w 8733770"/>
                      <a:gd name="connsiteY41" fmla="*/ 3398751 h 5338353"/>
                      <a:gd name="connsiteX42" fmla="*/ 0 w 8733770"/>
                      <a:gd name="connsiteY42" fmla="*/ 2752218 h 5338353"/>
                      <a:gd name="connsiteX43" fmla="*/ 0 w 8733770"/>
                      <a:gd name="connsiteY43" fmla="*/ 2105684 h 5338353"/>
                      <a:gd name="connsiteX44" fmla="*/ 0 w 8733770"/>
                      <a:gd name="connsiteY44" fmla="*/ 1405766 h 5338353"/>
                      <a:gd name="connsiteX45" fmla="*/ 0 w 8733770"/>
                      <a:gd name="connsiteY45" fmla="*/ 972767 h 5338353"/>
                      <a:gd name="connsiteX46" fmla="*/ 0 w 8733770"/>
                      <a:gd name="connsiteY46" fmla="*/ 539767 h 5338353"/>
                      <a:gd name="connsiteX47" fmla="*/ 0 w 8733770"/>
                      <a:gd name="connsiteY47" fmla="*/ 0 h 533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3770" h="5338353" fill="none" extrusionOk="0">
                        <a:moveTo>
                          <a:pt x="0" y="0"/>
                        </a:moveTo>
                        <a:cubicBezTo>
                          <a:pt x="375570" y="-11517"/>
                          <a:pt x="567422" y="72204"/>
                          <a:pt x="756927" y="0"/>
                        </a:cubicBezTo>
                        <a:cubicBezTo>
                          <a:pt x="946432" y="-72204"/>
                          <a:pt x="1215323" y="40494"/>
                          <a:pt x="1426516" y="0"/>
                        </a:cubicBezTo>
                        <a:cubicBezTo>
                          <a:pt x="1637709" y="-40494"/>
                          <a:pt x="1913422" y="71283"/>
                          <a:pt x="2183443" y="0"/>
                        </a:cubicBezTo>
                        <a:cubicBezTo>
                          <a:pt x="2453464" y="-71283"/>
                          <a:pt x="2600058" y="68974"/>
                          <a:pt x="2765694" y="0"/>
                        </a:cubicBezTo>
                        <a:cubicBezTo>
                          <a:pt x="2931330" y="-68974"/>
                          <a:pt x="3177119" y="48745"/>
                          <a:pt x="3435283" y="0"/>
                        </a:cubicBezTo>
                        <a:cubicBezTo>
                          <a:pt x="3693447" y="-48745"/>
                          <a:pt x="3809378" y="44390"/>
                          <a:pt x="4017534" y="0"/>
                        </a:cubicBezTo>
                        <a:cubicBezTo>
                          <a:pt x="4225690" y="-44390"/>
                          <a:pt x="4441990" y="23213"/>
                          <a:pt x="4599786" y="0"/>
                        </a:cubicBezTo>
                        <a:cubicBezTo>
                          <a:pt x="4757582" y="-23213"/>
                          <a:pt x="4942747" y="14731"/>
                          <a:pt x="5182037" y="0"/>
                        </a:cubicBezTo>
                        <a:cubicBezTo>
                          <a:pt x="5421327" y="-14731"/>
                          <a:pt x="5379712" y="2881"/>
                          <a:pt x="5502275" y="0"/>
                        </a:cubicBezTo>
                        <a:cubicBezTo>
                          <a:pt x="5624838" y="-2881"/>
                          <a:pt x="6003385" y="60926"/>
                          <a:pt x="6171864" y="0"/>
                        </a:cubicBezTo>
                        <a:cubicBezTo>
                          <a:pt x="6340343" y="-60926"/>
                          <a:pt x="6345953" y="2813"/>
                          <a:pt x="6492102" y="0"/>
                        </a:cubicBezTo>
                        <a:cubicBezTo>
                          <a:pt x="6638251" y="-2813"/>
                          <a:pt x="6855613" y="36241"/>
                          <a:pt x="7074354" y="0"/>
                        </a:cubicBezTo>
                        <a:cubicBezTo>
                          <a:pt x="7293095" y="-36241"/>
                          <a:pt x="7673298" y="41513"/>
                          <a:pt x="7831280" y="0"/>
                        </a:cubicBezTo>
                        <a:cubicBezTo>
                          <a:pt x="7989262" y="-41513"/>
                          <a:pt x="8525243" y="59919"/>
                          <a:pt x="8733770" y="0"/>
                        </a:cubicBezTo>
                        <a:cubicBezTo>
                          <a:pt x="8793706" y="171763"/>
                          <a:pt x="8658465" y="430493"/>
                          <a:pt x="8733770" y="646534"/>
                        </a:cubicBezTo>
                        <a:cubicBezTo>
                          <a:pt x="8809075" y="862575"/>
                          <a:pt x="8728990" y="974030"/>
                          <a:pt x="8733770" y="1132917"/>
                        </a:cubicBezTo>
                        <a:cubicBezTo>
                          <a:pt x="8738550" y="1291804"/>
                          <a:pt x="8706963" y="1428539"/>
                          <a:pt x="8733770" y="1619300"/>
                        </a:cubicBezTo>
                        <a:cubicBezTo>
                          <a:pt x="8760577" y="1810061"/>
                          <a:pt x="8720444" y="2071395"/>
                          <a:pt x="8733770" y="2212451"/>
                        </a:cubicBezTo>
                        <a:cubicBezTo>
                          <a:pt x="8747096" y="2353507"/>
                          <a:pt x="8717733" y="2653553"/>
                          <a:pt x="8733770" y="2805601"/>
                        </a:cubicBezTo>
                        <a:cubicBezTo>
                          <a:pt x="8749807" y="2957649"/>
                          <a:pt x="8696208" y="3133871"/>
                          <a:pt x="8733770" y="3345368"/>
                        </a:cubicBezTo>
                        <a:cubicBezTo>
                          <a:pt x="8771332" y="3556865"/>
                          <a:pt x="8664666" y="3813675"/>
                          <a:pt x="8733770" y="4045285"/>
                        </a:cubicBezTo>
                        <a:cubicBezTo>
                          <a:pt x="8802874" y="4276895"/>
                          <a:pt x="8677609" y="4309374"/>
                          <a:pt x="8733770" y="4531669"/>
                        </a:cubicBezTo>
                        <a:cubicBezTo>
                          <a:pt x="8789931" y="4753964"/>
                          <a:pt x="8687405" y="5049175"/>
                          <a:pt x="8733770" y="5338353"/>
                        </a:cubicBezTo>
                        <a:cubicBezTo>
                          <a:pt x="8620874" y="5363128"/>
                          <a:pt x="8470367" y="5322249"/>
                          <a:pt x="8326194" y="5338353"/>
                        </a:cubicBezTo>
                        <a:cubicBezTo>
                          <a:pt x="8182021" y="5354457"/>
                          <a:pt x="8125848" y="5307315"/>
                          <a:pt x="8005956" y="5338353"/>
                        </a:cubicBezTo>
                        <a:cubicBezTo>
                          <a:pt x="7886064" y="5369391"/>
                          <a:pt x="7486450" y="5299795"/>
                          <a:pt x="7249029" y="5338353"/>
                        </a:cubicBezTo>
                        <a:cubicBezTo>
                          <a:pt x="7011608" y="5376911"/>
                          <a:pt x="6964053" y="5287588"/>
                          <a:pt x="6754115" y="5338353"/>
                        </a:cubicBezTo>
                        <a:cubicBezTo>
                          <a:pt x="6544177" y="5389118"/>
                          <a:pt x="6360047" y="5336656"/>
                          <a:pt x="6084526" y="5338353"/>
                        </a:cubicBezTo>
                        <a:cubicBezTo>
                          <a:pt x="5809005" y="5340050"/>
                          <a:pt x="5854415" y="5304707"/>
                          <a:pt x="5764288" y="5338353"/>
                        </a:cubicBezTo>
                        <a:cubicBezTo>
                          <a:pt x="5674161" y="5371999"/>
                          <a:pt x="5379737" y="5319295"/>
                          <a:pt x="5007361" y="5338353"/>
                        </a:cubicBezTo>
                        <a:cubicBezTo>
                          <a:pt x="4634985" y="5357411"/>
                          <a:pt x="4734127" y="5290303"/>
                          <a:pt x="4512448" y="5338353"/>
                        </a:cubicBezTo>
                        <a:cubicBezTo>
                          <a:pt x="4290769" y="5386403"/>
                          <a:pt x="4096975" y="5322206"/>
                          <a:pt x="3930196" y="5338353"/>
                        </a:cubicBezTo>
                        <a:cubicBezTo>
                          <a:pt x="3763417" y="5354500"/>
                          <a:pt x="3604664" y="5328555"/>
                          <a:pt x="3522621" y="5338353"/>
                        </a:cubicBezTo>
                        <a:cubicBezTo>
                          <a:pt x="3440579" y="5348151"/>
                          <a:pt x="3177688" y="5336185"/>
                          <a:pt x="2853032" y="5338353"/>
                        </a:cubicBezTo>
                        <a:cubicBezTo>
                          <a:pt x="2528376" y="5340521"/>
                          <a:pt x="2389768" y="5312738"/>
                          <a:pt x="2096105" y="5338353"/>
                        </a:cubicBezTo>
                        <a:cubicBezTo>
                          <a:pt x="1802442" y="5363968"/>
                          <a:pt x="1760841" y="5327636"/>
                          <a:pt x="1601191" y="5338353"/>
                        </a:cubicBezTo>
                        <a:cubicBezTo>
                          <a:pt x="1441541" y="5349070"/>
                          <a:pt x="1129832" y="5305727"/>
                          <a:pt x="844264" y="5338353"/>
                        </a:cubicBezTo>
                        <a:cubicBezTo>
                          <a:pt x="558696" y="5370979"/>
                          <a:pt x="276644" y="5321543"/>
                          <a:pt x="0" y="5338353"/>
                        </a:cubicBezTo>
                        <a:cubicBezTo>
                          <a:pt x="-17948" y="5012667"/>
                          <a:pt x="68546" y="4816847"/>
                          <a:pt x="0" y="4638436"/>
                        </a:cubicBezTo>
                        <a:cubicBezTo>
                          <a:pt x="-68546" y="4460025"/>
                          <a:pt x="67831" y="4125865"/>
                          <a:pt x="0" y="3991902"/>
                        </a:cubicBezTo>
                        <a:cubicBezTo>
                          <a:pt x="-67831" y="3857939"/>
                          <a:pt x="22024" y="3643736"/>
                          <a:pt x="0" y="3398751"/>
                        </a:cubicBezTo>
                        <a:cubicBezTo>
                          <a:pt x="-22024" y="3153766"/>
                          <a:pt x="71032" y="3041947"/>
                          <a:pt x="0" y="2752218"/>
                        </a:cubicBezTo>
                        <a:cubicBezTo>
                          <a:pt x="-71032" y="2462489"/>
                          <a:pt x="13450" y="2314115"/>
                          <a:pt x="0" y="2105684"/>
                        </a:cubicBezTo>
                        <a:cubicBezTo>
                          <a:pt x="-13450" y="1897253"/>
                          <a:pt x="29098" y="1657287"/>
                          <a:pt x="0" y="1405766"/>
                        </a:cubicBezTo>
                        <a:cubicBezTo>
                          <a:pt x="-29098" y="1154245"/>
                          <a:pt x="24134" y="1154081"/>
                          <a:pt x="0" y="972767"/>
                        </a:cubicBezTo>
                        <a:cubicBezTo>
                          <a:pt x="-24134" y="791453"/>
                          <a:pt x="35853" y="708300"/>
                          <a:pt x="0" y="539767"/>
                        </a:cubicBezTo>
                        <a:cubicBezTo>
                          <a:pt x="-35853" y="371234"/>
                          <a:pt x="37383" y="241998"/>
                          <a:pt x="0" y="0"/>
                        </a:cubicBezTo>
                        <a:close/>
                      </a:path>
                      <a:path w="8733770" h="5338353" stroke="0" extrusionOk="0">
                        <a:moveTo>
                          <a:pt x="0" y="0"/>
                        </a:moveTo>
                        <a:cubicBezTo>
                          <a:pt x="210522" y="-52624"/>
                          <a:pt x="362264" y="39316"/>
                          <a:pt x="494914" y="0"/>
                        </a:cubicBezTo>
                        <a:cubicBezTo>
                          <a:pt x="627564" y="-39316"/>
                          <a:pt x="674425" y="20485"/>
                          <a:pt x="815152" y="0"/>
                        </a:cubicBezTo>
                        <a:cubicBezTo>
                          <a:pt x="955879" y="-20485"/>
                          <a:pt x="1395881" y="51995"/>
                          <a:pt x="1572079" y="0"/>
                        </a:cubicBezTo>
                        <a:cubicBezTo>
                          <a:pt x="1748277" y="-51995"/>
                          <a:pt x="1898728" y="59082"/>
                          <a:pt x="2066992" y="0"/>
                        </a:cubicBezTo>
                        <a:cubicBezTo>
                          <a:pt x="2235256" y="-59082"/>
                          <a:pt x="2331068" y="11913"/>
                          <a:pt x="2561906" y="0"/>
                        </a:cubicBezTo>
                        <a:cubicBezTo>
                          <a:pt x="2792744" y="-11913"/>
                          <a:pt x="2967179" y="64326"/>
                          <a:pt x="3318833" y="0"/>
                        </a:cubicBezTo>
                        <a:cubicBezTo>
                          <a:pt x="3670487" y="-64326"/>
                          <a:pt x="3572403" y="4119"/>
                          <a:pt x="3726409" y="0"/>
                        </a:cubicBezTo>
                        <a:cubicBezTo>
                          <a:pt x="3880415" y="-4119"/>
                          <a:pt x="4309938" y="37472"/>
                          <a:pt x="4483335" y="0"/>
                        </a:cubicBezTo>
                        <a:cubicBezTo>
                          <a:pt x="4656732" y="-37472"/>
                          <a:pt x="4938117" y="23854"/>
                          <a:pt x="5240262" y="0"/>
                        </a:cubicBezTo>
                        <a:cubicBezTo>
                          <a:pt x="5542407" y="-23854"/>
                          <a:pt x="5594783" y="55639"/>
                          <a:pt x="5822513" y="0"/>
                        </a:cubicBezTo>
                        <a:cubicBezTo>
                          <a:pt x="6050243" y="-55639"/>
                          <a:pt x="6304158" y="55358"/>
                          <a:pt x="6579440" y="0"/>
                        </a:cubicBezTo>
                        <a:cubicBezTo>
                          <a:pt x="6854722" y="-55358"/>
                          <a:pt x="6876825" y="13501"/>
                          <a:pt x="7074354" y="0"/>
                        </a:cubicBezTo>
                        <a:cubicBezTo>
                          <a:pt x="7271883" y="-13501"/>
                          <a:pt x="7413800" y="11773"/>
                          <a:pt x="7569267" y="0"/>
                        </a:cubicBezTo>
                        <a:cubicBezTo>
                          <a:pt x="7724734" y="-11773"/>
                          <a:pt x="7929464" y="73897"/>
                          <a:pt x="8238856" y="0"/>
                        </a:cubicBezTo>
                        <a:cubicBezTo>
                          <a:pt x="8548248" y="-73897"/>
                          <a:pt x="8492933" y="14626"/>
                          <a:pt x="8733770" y="0"/>
                        </a:cubicBezTo>
                        <a:cubicBezTo>
                          <a:pt x="8774616" y="340572"/>
                          <a:pt x="8727009" y="379035"/>
                          <a:pt x="8733770" y="699917"/>
                        </a:cubicBezTo>
                        <a:cubicBezTo>
                          <a:pt x="8740531" y="1020799"/>
                          <a:pt x="8716878" y="1143130"/>
                          <a:pt x="8733770" y="1346451"/>
                        </a:cubicBezTo>
                        <a:cubicBezTo>
                          <a:pt x="8750662" y="1549772"/>
                          <a:pt x="8696271" y="1816441"/>
                          <a:pt x="8733770" y="1992985"/>
                        </a:cubicBezTo>
                        <a:cubicBezTo>
                          <a:pt x="8771269" y="2169529"/>
                          <a:pt x="8684212" y="2418188"/>
                          <a:pt x="8733770" y="2639519"/>
                        </a:cubicBezTo>
                        <a:cubicBezTo>
                          <a:pt x="8783328" y="2860850"/>
                          <a:pt x="8731177" y="2861686"/>
                          <a:pt x="8733770" y="3072519"/>
                        </a:cubicBezTo>
                        <a:cubicBezTo>
                          <a:pt x="8736363" y="3283352"/>
                          <a:pt x="8704654" y="3419940"/>
                          <a:pt x="8733770" y="3558902"/>
                        </a:cubicBezTo>
                        <a:cubicBezTo>
                          <a:pt x="8762886" y="3697864"/>
                          <a:pt x="8691838" y="4052975"/>
                          <a:pt x="8733770" y="4205436"/>
                        </a:cubicBezTo>
                        <a:cubicBezTo>
                          <a:pt x="8775702" y="4357897"/>
                          <a:pt x="8717301" y="4509971"/>
                          <a:pt x="8733770" y="4745203"/>
                        </a:cubicBezTo>
                        <a:cubicBezTo>
                          <a:pt x="8750239" y="4980435"/>
                          <a:pt x="8666831" y="5149149"/>
                          <a:pt x="8733770" y="5338353"/>
                        </a:cubicBezTo>
                        <a:cubicBezTo>
                          <a:pt x="8498292" y="5363105"/>
                          <a:pt x="8370690" y="5260699"/>
                          <a:pt x="8064181" y="5338353"/>
                        </a:cubicBezTo>
                        <a:cubicBezTo>
                          <a:pt x="7757672" y="5416007"/>
                          <a:pt x="7853974" y="5326211"/>
                          <a:pt x="7743943" y="5338353"/>
                        </a:cubicBezTo>
                        <a:cubicBezTo>
                          <a:pt x="7633912" y="5350495"/>
                          <a:pt x="7384207" y="5302537"/>
                          <a:pt x="7161691" y="5338353"/>
                        </a:cubicBezTo>
                        <a:cubicBezTo>
                          <a:pt x="6939175" y="5374169"/>
                          <a:pt x="6893226" y="5311253"/>
                          <a:pt x="6754115" y="5338353"/>
                        </a:cubicBezTo>
                        <a:cubicBezTo>
                          <a:pt x="6615004" y="5365453"/>
                          <a:pt x="6333079" y="5307550"/>
                          <a:pt x="6084526" y="5338353"/>
                        </a:cubicBezTo>
                        <a:cubicBezTo>
                          <a:pt x="5835973" y="5369156"/>
                          <a:pt x="5857554" y="5324413"/>
                          <a:pt x="5676951" y="5338353"/>
                        </a:cubicBezTo>
                        <a:cubicBezTo>
                          <a:pt x="5496348" y="5352293"/>
                          <a:pt x="5330409" y="5324474"/>
                          <a:pt x="5007361" y="5338353"/>
                        </a:cubicBezTo>
                        <a:cubicBezTo>
                          <a:pt x="4684313" y="5352232"/>
                          <a:pt x="4816296" y="5306617"/>
                          <a:pt x="4687123" y="5338353"/>
                        </a:cubicBezTo>
                        <a:cubicBezTo>
                          <a:pt x="4557950" y="5370089"/>
                          <a:pt x="4243037" y="5286998"/>
                          <a:pt x="4017534" y="5338353"/>
                        </a:cubicBezTo>
                        <a:cubicBezTo>
                          <a:pt x="3792031" y="5389708"/>
                          <a:pt x="3755400" y="5325890"/>
                          <a:pt x="3609958" y="5338353"/>
                        </a:cubicBezTo>
                        <a:cubicBezTo>
                          <a:pt x="3464516" y="5350816"/>
                          <a:pt x="3388681" y="5309350"/>
                          <a:pt x="3289720" y="5338353"/>
                        </a:cubicBezTo>
                        <a:cubicBezTo>
                          <a:pt x="3190759" y="5367356"/>
                          <a:pt x="3060549" y="5331133"/>
                          <a:pt x="2882144" y="5338353"/>
                        </a:cubicBezTo>
                        <a:cubicBezTo>
                          <a:pt x="2703739" y="5345573"/>
                          <a:pt x="2500290" y="5337986"/>
                          <a:pt x="2212555" y="5338353"/>
                        </a:cubicBezTo>
                        <a:cubicBezTo>
                          <a:pt x="1924820" y="5338720"/>
                          <a:pt x="1968265" y="5322128"/>
                          <a:pt x="1804979" y="5338353"/>
                        </a:cubicBezTo>
                        <a:cubicBezTo>
                          <a:pt x="1641693" y="5354578"/>
                          <a:pt x="1628404" y="5313999"/>
                          <a:pt x="1484741" y="5338353"/>
                        </a:cubicBezTo>
                        <a:cubicBezTo>
                          <a:pt x="1341078" y="5362707"/>
                          <a:pt x="1257040" y="5310389"/>
                          <a:pt x="1077165" y="5338353"/>
                        </a:cubicBezTo>
                        <a:cubicBezTo>
                          <a:pt x="897290" y="5366317"/>
                          <a:pt x="773010" y="5280901"/>
                          <a:pt x="582251" y="5338353"/>
                        </a:cubicBezTo>
                        <a:cubicBezTo>
                          <a:pt x="391492" y="5395805"/>
                          <a:pt x="140954" y="5295690"/>
                          <a:pt x="0" y="5338353"/>
                        </a:cubicBezTo>
                        <a:cubicBezTo>
                          <a:pt x="-43721" y="5224238"/>
                          <a:pt x="24540" y="5017351"/>
                          <a:pt x="0" y="4851970"/>
                        </a:cubicBezTo>
                        <a:cubicBezTo>
                          <a:pt x="-24540" y="4686589"/>
                          <a:pt x="17213" y="4514573"/>
                          <a:pt x="0" y="4365586"/>
                        </a:cubicBezTo>
                        <a:cubicBezTo>
                          <a:pt x="-17213" y="4216599"/>
                          <a:pt x="50262" y="3900588"/>
                          <a:pt x="0" y="3772436"/>
                        </a:cubicBezTo>
                        <a:cubicBezTo>
                          <a:pt x="-50262" y="3644284"/>
                          <a:pt x="53547" y="3420635"/>
                          <a:pt x="0" y="3179286"/>
                        </a:cubicBezTo>
                        <a:cubicBezTo>
                          <a:pt x="-53547" y="2937937"/>
                          <a:pt x="68987" y="2864238"/>
                          <a:pt x="0" y="2586135"/>
                        </a:cubicBezTo>
                        <a:cubicBezTo>
                          <a:pt x="-68987" y="2308032"/>
                          <a:pt x="66158" y="2137752"/>
                          <a:pt x="0" y="1992985"/>
                        </a:cubicBezTo>
                        <a:cubicBezTo>
                          <a:pt x="-66158" y="1848218"/>
                          <a:pt x="49205" y="1722064"/>
                          <a:pt x="0" y="1453218"/>
                        </a:cubicBezTo>
                        <a:cubicBezTo>
                          <a:pt x="-49205" y="1184372"/>
                          <a:pt x="58358" y="1015656"/>
                          <a:pt x="0" y="806684"/>
                        </a:cubicBezTo>
                        <a:cubicBezTo>
                          <a:pt x="-58358" y="597712"/>
                          <a:pt x="11218" y="24125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TextBox 1">
            <a:extLst>
              <a:ext uri="{FF2B5EF4-FFF2-40B4-BE49-F238E27FC236}">
                <a16:creationId xmlns:a16="http://schemas.microsoft.com/office/drawing/2014/main" id="{C1129B6E-B7A4-EAE3-2E10-B5418277368A}"/>
              </a:ext>
            </a:extLst>
          </p:cNvPr>
          <p:cNvSpPr txBox="1"/>
          <p:nvPr/>
        </p:nvSpPr>
        <p:spPr>
          <a:xfrm>
            <a:off x="2544107" y="1259865"/>
            <a:ext cx="8613058" cy="4185761"/>
          </a:xfrm>
          <a:prstGeom prst="rect">
            <a:avLst/>
          </a:prstGeom>
          <a:noFill/>
        </p:spPr>
        <p:txBody>
          <a:bodyPr wrap="square" rtlCol="0">
            <a:spAutoFit/>
          </a:bodyPr>
          <a:lstStyle/>
          <a:p>
            <a:pPr algn="ctr"/>
            <a:r>
              <a:rPr lang="en-US" sz="3600" b="1" dirty="0">
                <a:solidFill>
                  <a:srgbClr val="E12F73"/>
                </a:solidFill>
                <a:latin typeface="Dubai Light" panose="020B0303030403030204" pitchFamily="34" charset="-78"/>
                <a:cs typeface="Dubai Light" panose="020B0303030403030204" pitchFamily="34" charset="-78"/>
              </a:rPr>
              <a:t>Main Results</a:t>
            </a:r>
          </a:p>
          <a:p>
            <a:pPr algn="ctr"/>
            <a:endParaRPr lang="en-US" sz="3200" b="1" dirty="0">
              <a:solidFill>
                <a:schemeClr val="bg1"/>
              </a:solidFill>
              <a:latin typeface="Dubai Light" panose="020B0303030403030204" pitchFamily="34" charset="-78"/>
              <a:cs typeface="Dubai Light" panose="020B0303030403030204" pitchFamily="34" charset="-78"/>
            </a:endParaRPr>
          </a:p>
          <a:p>
            <a:r>
              <a:rPr lang="en-US" dirty="0">
                <a:solidFill>
                  <a:schemeClr val="bg2"/>
                </a:solidFill>
                <a:latin typeface="Dubai Light" panose="020B0303030403030204" pitchFamily="34" charset="-78"/>
                <a:cs typeface="Dubai Light" panose="020B0303030403030204" pitchFamily="34" charset="-78"/>
              </a:rPr>
              <a:t>• If the “largest cluster size” is less than C1 ln(mn)), then the probability of error approaches unity for any estimator of M as mn → ∞. </a:t>
            </a:r>
          </a:p>
          <a:p>
            <a:endParaRPr lang="en-US" dirty="0">
              <a:solidFill>
                <a:schemeClr val="bg2"/>
              </a:solidFill>
              <a:latin typeface="Dubai Light" panose="020B0303030403030204" pitchFamily="34" charset="-78"/>
              <a:cs typeface="Dubai Light" panose="020B0303030403030204" pitchFamily="34" charset="-78"/>
            </a:endParaRPr>
          </a:p>
          <a:p>
            <a:r>
              <a:rPr lang="en-US" dirty="0">
                <a:solidFill>
                  <a:schemeClr val="bg2"/>
                </a:solidFill>
                <a:latin typeface="Dubai Light" panose="020B0303030403030204" pitchFamily="34" charset="-78"/>
                <a:cs typeface="Dubai Light" panose="020B0303030403030204" pitchFamily="34" charset="-78"/>
              </a:rPr>
              <a:t>• We analyze a simple algorithm, which clusters rows and columns first, and then estimates the cluster values. We show that if the “smallest cluster size” is greater than a constant multiple of ln(mn), then the probability of error for this algorithm (averaged over the rating matrices), approaches zero as mn → ∞. Combined with the previous result, this implies that ln(mn) is a sharp threshold for exact recovery asymptotically.</a:t>
            </a:r>
          </a:p>
          <a:p>
            <a:endParaRPr lang="en-US" dirty="0">
              <a:solidFill>
                <a:schemeClr val="bg2"/>
              </a:solidFill>
              <a:latin typeface="Dubai Light" panose="020B0303030403030204" pitchFamily="34" charset="-78"/>
              <a:cs typeface="Dubai Light" panose="020B0303030403030204" pitchFamily="34" charset="-78"/>
            </a:endParaRPr>
          </a:p>
          <a:p>
            <a:r>
              <a:rPr lang="en-US" dirty="0">
                <a:solidFill>
                  <a:schemeClr val="bg2"/>
                </a:solidFill>
                <a:latin typeface="Dubai Light" panose="020B0303030403030204" pitchFamily="34" charset="-78"/>
                <a:cs typeface="Dubai Light" panose="020B0303030403030204" pitchFamily="34" charset="-78"/>
              </a:rPr>
              <a:t>• If we consider the probability of error for a fixed rating matrix, then the algorithm needs the smallest cluster size to be larger than a constant multiple of </a:t>
            </a:r>
            <a:r>
              <a:rPr lang="en-IN" b="0" i="0" dirty="0">
                <a:solidFill>
                  <a:schemeClr val="bg2"/>
                </a:solidFill>
                <a:effectLst/>
                <a:highlight>
                  <a:srgbClr val="000000"/>
                </a:highlight>
                <a:latin typeface="Open Sans" panose="020F0502020204030204" pitchFamily="34" charset="0"/>
              </a:rPr>
              <a:t>√(</a:t>
            </a:r>
            <a:r>
              <a:rPr lang="en-US" dirty="0">
                <a:solidFill>
                  <a:schemeClr val="bg2"/>
                </a:solidFill>
                <a:latin typeface="Dubai Light" panose="020B0303030403030204" pitchFamily="34" charset="-78"/>
                <a:cs typeface="Dubai Light" panose="020B0303030403030204" pitchFamily="34" charset="-78"/>
              </a:rPr>
              <a:t>mn ln(m) ln(n)). </a:t>
            </a:r>
            <a:endParaRPr lang="en-IN" dirty="0">
              <a:solidFill>
                <a:schemeClr val="bg2"/>
              </a:solidFill>
              <a:latin typeface="Dubai Light" panose="020B0303030403030204" pitchFamily="34" charset="-78"/>
              <a:cs typeface="Dubai Light" panose="020B0303030403030204" pitchFamily="34" charset="-78"/>
            </a:endParaRPr>
          </a:p>
        </p:txBody>
      </p:sp>
    </p:spTree>
    <p:custDataLst>
      <p:tags r:id="rId1"/>
    </p:custDataLst>
    <p:extLst>
      <p:ext uri="{BB962C8B-B14F-4D97-AF65-F5344CB8AC3E}">
        <p14:creationId xmlns:p14="http://schemas.microsoft.com/office/powerpoint/2010/main" val="142169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xEl>
                                              <p:pRg st="0" end="0"/>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p:cTn id="11"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2"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 calcmode="lin" valueType="num">
                                      <p:cBhvr>
                                        <p:cTn id="1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1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p:cTn id="25"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26"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MoveLetter">
            <a:hlinkClick r:id="" action="ppaction://media"/>
            <a:extLst>
              <a:ext uri="{FF2B5EF4-FFF2-40B4-BE49-F238E27FC236}">
                <a16:creationId xmlns:a16="http://schemas.microsoft.com/office/drawing/2014/main" id="{CA67C28E-3D55-78AD-1090-4074385270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1274" y="1018572"/>
            <a:ext cx="11345518" cy="5717102"/>
          </a:xfrm>
          <a:prstGeom prst="rect">
            <a:avLst/>
          </a:prstGeom>
        </p:spPr>
      </p:pic>
      <p:sp>
        <p:nvSpPr>
          <p:cNvPr id="3" name="TextBox 2">
            <a:extLst>
              <a:ext uri="{FF2B5EF4-FFF2-40B4-BE49-F238E27FC236}">
                <a16:creationId xmlns:a16="http://schemas.microsoft.com/office/drawing/2014/main" id="{253BF102-E1EA-22FE-9FE4-4FC5F18B4FB2}"/>
              </a:ext>
            </a:extLst>
          </p:cNvPr>
          <p:cNvSpPr txBox="1"/>
          <p:nvPr/>
        </p:nvSpPr>
        <p:spPr>
          <a:xfrm>
            <a:off x="3808071" y="289367"/>
            <a:ext cx="4409954" cy="646331"/>
          </a:xfrm>
          <a:prstGeom prst="rect">
            <a:avLst/>
          </a:prstGeom>
          <a:noFill/>
        </p:spPr>
        <p:txBody>
          <a:bodyPr wrap="square" rtlCol="0">
            <a:spAutoFit/>
          </a:bodyPr>
          <a:lstStyle/>
          <a:p>
            <a:pPr algn="ctr"/>
            <a:r>
              <a:rPr lang="en-IN" sz="3600" b="1" dirty="0">
                <a:solidFill>
                  <a:schemeClr val="bg1"/>
                </a:solidFill>
                <a:latin typeface="Dubai Light" panose="020B0303030403030204" pitchFamily="34" charset="-78"/>
                <a:cs typeface="Dubai Light" panose="020B0303030403030204" pitchFamily="34" charset="-78"/>
              </a:rPr>
              <a:t>Model and Notations</a:t>
            </a:r>
          </a:p>
        </p:txBody>
      </p:sp>
    </p:spTree>
    <p:extLst>
      <p:ext uri="{BB962C8B-B14F-4D97-AF65-F5344CB8AC3E}">
        <p14:creationId xmlns:p14="http://schemas.microsoft.com/office/powerpoint/2010/main" val="69655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78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493C90-0C9B-671E-4EA2-7A39DE105BAC}"/>
              </a:ext>
            </a:extLst>
          </p:cNvPr>
          <p:cNvSpPr txBox="1"/>
          <p:nvPr/>
        </p:nvSpPr>
        <p:spPr>
          <a:xfrm>
            <a:off x="526026" y="1179871"/>
            <a:ext cx="11139948" cy="3898503"/>
          </a:xfrm>
          <a:prstGeom prst="rect">
            <a:avLst/>
          </a:prstGeom>
          <a:noFill/>
        </p:spPr>
        <p:txBody>
          <a:bodyPr wrap="square" rtlCol="0">
            <a:spAutoFit/>
          </a:bodyPr>
          <a:lstStyle/>
          <a:p>
            <a:pPr algn="ctr"/>
            <a:r>
              <a:rPr lang="en-IN" sz="4400" b="1" dirty="0">
                <a:solidFill>
                  <a:schemeClr val="accent6">
                    <a:lumMod val="60000"/>
                    <a:lumOff val="40000"/>
                  </a:schemeClr>
                </a:solidFill>
                <a:latin typeface="Dubai Light" panose="020B0303030403030204" pitchFamily="34" charset="-78"/>
                <a:cs typeface="Dubai Light" panose="020B0303030403030204" pitchFamily="34" charset="-78"/>
              </a:rPr>
              <a:t>Propositions  of Theorem  1</a:t>
            </a:r>
          </a:p>
          <a:p>
            <a:endParaRPr lang="en-IN" b="1" dirty="0">
              <a:solidFill>
                <a:schemeClr val="accent6">
                  <a:lumMod val="60000"/>
                  <a:lumOff val="40000"/>
                </a:schemeClr>
              </a:solidFill>
              <a:latin typeface="Dubai Light" panose="020B0303030403030204" pitchFamily="34" charset="-78"/>
              <a:cs typeface="Dubai Light" panose="020B0303030403030204" pitchFamily="34" charset="-78"/>
            </a:endParaRPr>
          </a:p>
          <a:p>
            <a:endParaRPr lang="en-IN" b="1" dirty="0">
              <a:solidFill>
                <a:schemeClr val="accent6">
                  <a:lumMod val="60000"/>
                  <a:lumOff val="40000"/>
                </a:schemeClr>
              </a:solidFill>
              <a:latin typeface="Dubai Light" panose="020B0303030403030204" pitchFamily="34" charset="-78"/>
              <a:cs typeface="Dubai Light" panose="020B0303030403030204" pitchFamily="34" charset="-78"/>
            </a:endParaRPr>
          </a:p>
          <a:p>
            <a:r>
              <a:rPr lang="en-IN" sz="2000" dirty="0">
                <a:solidFill>
                  <a:schemeClr val="bg1"/>
                </a:solidFill>
                <a:latin typeface="Dubai Light" panose="020B0303030403030204" pitchFamily="34" charset="-78"/>
                <a:cs typeface="Dubai Light" panose="020B0303030403030204" pitchFamily="34" charset="-78"/>
              </a:rPr>
              <a:t>             Let us define the following two terms</a:t>
            </a:r>
          </a:p>
          <a:p>
            <a:endParaRPr lang="en-IN" dirty="0">
              <a:solidFill>
                <a:schemeClr val="bg1"/>
              </a:solidFill>
              <a:latin typeface="Dubai Light" panose="020B0303030403030204" pitchFamily="34" charset="-78"/>
              <a:cs typeface="Dubai Light" panose="020B0303030403030204" pitchFamily="34" charset="-78"/>
            </a:endParaRPr>
          </a:p>
          <a:p>
            <a:endParaRPr lang="en-IN" dirty="0">
              <a:solidFill>
                <a:schemeClr val="bg1"/>
              </a:solidFill>
              <a:latin typeface="Dubai Light" panose="020B0303030403030204" pitchFamily="34" charset="-78"/>
              <a:cs typeface="Dubai Light" panose="020B0303030403030204" pitchFamily="34" charset="-78"/>
            </a:endParaRPr>
          </a:p>
          <a:p>
            <a:pPr algn="ctr"/>
            <a:r>
              <a:rPr lang="en-IN" sz="2800" dirty="0">
                <a:solidFill>
                  <a:schemeClr val="bg1"/>
                </a:solidFill>
                <a:latin typeface="Dubai Light" panose="020B0303030403030204" pitchFamily="34" charset="-78"/>
                <a:cs typeface="Dubai Light" panose="020B0303030403030204" pitchFamily="34" charset="-78"/>
              </a:rPr>
              <a:t>Smallest Cluster Size =  s</a:t>
            </a:r>
            <a:r>
              <a:rPr lang="en-IN" sz="2800" baseline="-25000" dirty="0">
                <a:solidFill>
                  <a:schemeClr val="bg1"/>
                </a:solidFill>
                <a:latin typeface="Dubai Light" panose="020B0303030403030204" pitchFamily="34" charset="-78"/>
                <a:cs typeface="Dubai Light" panose="020B0303030403030204" pitchFamily="34" charset="-78"/>
              </a:rPr>
              <a:t>*</a:t>
            </a:r>
            <a:r>
              <a:rPr lang="en-IN" sz="2800" dirty="0">
                <a:solidFill>
                  <a:schemeClr val="bg1"/>
                </a:solidFill>
                <a:latin typeface="Dubai Light" panose="020B0303030403030204" pitchFamily="34" charset="-78"/>
                <a:cs typeface="Dubai Light" panose="020B0303030403030204" pitchFamily="34" charset="-78"/>
              </a:rPr>
              <a:t>(x) = </a:t>
            </a:r>
            <a:r>
              <a:rPr lang="en-IN" sz="2800" dirty="0" err="1">
                <a:solidFill>
                  <a:schemeClr val="bg1"/>
                </a:solidFill>
                <a:latin typeface="Dubai Light" panose="020B0303030403030204" pitchFamily="34" charset="-78"/>
                <a:cs typeface="Dubai Light" panose="020B0303030403030204" pitchFamily="34" charset="-78"/>
              </a:rPr>
              <a:t>min</a:t>
            </a:r>
            <a:r>
              <a:rPr lang="en-IN" sz="2800" baseline="-25000" dirty="0" err="1">
                <a:solidFill>
                  <a:schemeClr val="bg1"/>
                </a:solidFill>
                <a:latin typeface="Dubai Light" panose="020B0303030403030204" pitchFamily="34" charset="-78"/>
                <a:cs typeface="Dubai Light" panose="020B0303030403030204" pitchFamily="34" charset="-78"/>
              </a:rPr>
              <a:t>i,j</a:t>
            </a:r>
            <a:r>
              <a:rPr lang="en-IN" sz="2800" baseline="-25000" dirty="0">
                <a:solidFill>
                  <a:schemeClr val="bg1"/>
                </a:solidFill>
                <a:latin typeface="Dubai Light" panose="020B0303030403030204" pitchFamily="34" charset="-78"/>
                <a:cs typeface="Dubai Light" panose="020B0303030403030204" pitchFamily="34" charset="-78"/>
              </a:rPr>
              <a:t> </a:t>
            </a:r>
            <a:r>
              <a:rPr lang="en-IN" sz="2800" dirty="0" err="1">
                <a:solidFill>
                  <a:schemeClr val="bg1"/>
                </a:solidFill>
                <a:latin typeface="Dubai Light" panose="020B0303030403030204" pitchFamily="34" charset="-78"/>
                <a:cs typeface="Dubai Light" panose="020B0303030403030204" pitchFamily="34" charset="-78"/>
              </a:rPr>
              <a:t>m</a:t>
            </a:r>
            <a:r>
              <a:rPr lang="en-IN" sz="2800" baseline="-25000" dirty="0" err="1">
                <a:solidFill>
                  <a:schemeClr val="bg1"/>
                </a:solidFill>
                <a:latin typeface="Dubai Light" panose="020B0303030403030204" pitchFamily="34" charset="-78"/>
                <a:cs typeface="Dubai Light" panose="020B0303030403030204" pitchFamily="34" charset="-78"/>
              </a:rPr>
              <a:t>i</a:t>
            </a:r>
            <a:r>
              <a:rPr lang="en-IN" sz="2800" dirty="0" err="1">
                <a:solidFill>
                  <a:schemeClr val="bg1"/>
                </a:solidFill>
                <a:latin typeface="Dubai Light" panose="020B0303030403030204" pitchFamily="34" charset="-78"/>
                <a:cs typeface="Dubai Light" panose="020B0303030403030204" pitchFamily="34" charset="-78"/>
              </a:rPr>
              <a:t>n</a:t>
            </a:r>
            <a:r>
              <a:rPr lang="en-IN" sz="2800" baseline="-25000" dirty="0" err="1">
                <a:solidFill>
                  <a:schemeClr val="bg1"/>
                </a:solidFill>
                <a:latin typeface="Dubai Light" panose="020B0303030403030204" pitchFamily="34" charset="-78"/>
                <a:cs typeface="Dubai Light" panose="020B0303030403030204" pitchFamily="34" charset="-78"/>
              </a:rPr>
              <a:t>j</a:t>
            </a:r>
            <a:r>
              <a:rPr lang="en-IN" sz="2800" baseline="-25000" dirty="0">
                <a:solidFill>
                  <a:schemeClr val="bg1"/>
                </a:solidFill>
                <a:latin typeface="Dubai Light" panose="020B0303030403030204" pitchFamily="34" charset="-78"/>
                <a:cs typeface="Dubai Light" panose="020B0303030403030204" pitchFamily="34" charset="-78"/>
              </a:rPr>
              <a:t>  </a:t>
            </a:r>
            <a:endParaRPr lang="en-IN" sz="2800" baseline="30000" dirty="0">
              <a:solidFill>
                <a:schemeClr val="bg1"/>
              </a:solidFill>
              <a:latin typeface="Dubai Light" panose="020B0303030403030204" pitchFamily="34" charset="-78"/>
              <a:cs typeface="Dubai Light" panose="020B0303030403030204" pitchFamily="34" charset="-78"/>
            </a:endParaRPr>
          </a:p>
          <a:p>
            <a:pPr algn="ctr"/>
            <a:endParaRPr lang="en-IN" sz="2800" baseline="30000" dirty="0">
              <a:solidFill>
                <a:schemeClr val="bg1"/>
              </a:solidFill>
              <a:latin typeface="Dubai Light" panose="020B0303030403030204" pitchFamily="34" charset="-78"/>
              <a:cs typeface="Dubai Light" panose="020B0303030403030204" pitchFamily="34" charset="-78"/>
            </a:endParaRPr>
          </a:p>
          <a:p>
            <a:pPr algn="ctr"/>
            <a:endParaRPr lang="en-IN" sz="2800" baseline="30000" dirty="0">
              <a:solidFill>
                <a:schemeClr val="bg1"/>
              </a:solidFill>
              <a:latin typeface="Dubai Light" panose="020B0303030403030204" pitchFamily="34" charset="-78"/>
              <a:cs typeface="Dubai Light" panose="020B0303030403030204" pitchFamily="34" charset="-78"/>
            </a:endParaRPr>
          </a:p>
          <a:p>
            <a:pPr algn="ctr"/>
            <a:r>
              <a:rPr lang="en-IN" sz="2800" dirty="0">
                <a:solidFill>
                  <a:schemeClr val="bg1"/>
                </a:solidFill>
                <a:latin typeface="Dubai Light" panose="020B0303030403030204" pitchFamily="34" charset="-78"/>
                <a:cs typeface="Dubai Light" panose="020B0303030403030204" pitchFamily="34" charset="-78"/>
              </a:rPr>
              <a:t> Largest Cluster Size = s</a:t>
            </a:r>
            <a:r>
              <a:rPr lang="en-IN" sz="2800" baseline="30000" dirty="0">
                <a:solidFill>
                  <a:schemeClr val="bg1"/>
                </a:solidFill>
                <a:latin typeface="Dubai Light" panose="020B0303030403030204" pitchFamily="34" charset="-78"/>
                <a:cs typeface="Dubai Light" panose="020B0303030403030204" pitchFamily="34" charset="-78"/>
              </a:rPr>
              <a:t>*</a:t>
            </a:r>
            <a:r>
              <a:rPr lang="en-IN" sz="2800" dirty="0">
                <a:solidFill>
                  <a:schemeClr val="bg1"/>
                </a:solidFill>
                <a:latin typeface="Dubai Light" panose="020B0303030403030204" pitchFamily="34" charset="-78"/>
                <a:cs typeface="Dubai Light" panose="020B0303030403030204" pitchFamily="34" charset="-78"/>
              </a:rPr>
              <a:t>(x) = </a:t>
            </a:r>
            <a:r>
              <a:rPr lang="en-IN" sz="2800" dirty="0" err="1">
                <a:solidFill>
                  <a:schemeClr val="bg1"/>
                </a:solidFill>
                <a:latin typeface="Dubai Light" panose="020B0303030403030204" pitchFamily="34" charset="-78"/>
                <a:cs typeface="Dubai Light" panose="020B0303030403030204" pitchFamily="34" charset="-78"/>
              </a:rPr>
              <a:t>max</a:t>
            </a:r>
            <a:r>
              <a:rPr lang="en-IN" sz="2800" baseline="-25000" dirty="0" err="1">
                <a:solidFill>
                  <a:schemeClr val="bg1"/>
                </a:solidFill>
                <a:latin typeface="Dubai Light" panose="020B0303030403030204" pitchFamily="34" charset="-78"/>
                <a:cs typeface="Dubai Light" panose="020B0303030403030204" pitchFamily="34" charset="-78"/>
              </a:rPr>
              <a:t>i,j</a:t>
            </a:r>
            <a:r>
              <a:rPr lang="en-IN" sz="2800" baseline="-25000" dirty="0">
                <a:solidFill>
                  <a:schemeClr val="bg1"/>
                </a:solidFill>
                <a:latin typeface="Dubai Light" panose="020B0303030403030204" pitchFamily="34" charset="-78"/>
                <a:cs typeface="Dubai Light" panose="020B0303030403030204" pitchFamily="34" charset="-78"/>
              </a:rPr>
              <a:t> </a:t>
            </a:r>
            <a:r>
              <a:rPr lang="en-IN" sz="2800" dirty="0" err="1">
                <a:solidFill>
                  <a:schemeClr val="bg1"/>
                </a:solidFill>
                <a:latin typeface="Dubai Light" panose="020B0303030403030204" pitchFamily="34" charset="-78"/>
                <a:cs typeface="Dubai Light" panose="020B0303030403030204" pitchFamily="34" charset="-78"/>
              </a:rPr>
              <a:t>m</a:t>
            </a:r>
            <a:r>
              <a:rPr lang="en-IN" sz="2800" baseline="-25000" dirty="0" err="1">
                <a:solidFill>
                  <a:schemeClr val="bg1"/>
                </a:solidFill>
                <a:latin typeface="Dubai Light" panose="020B0303030403030204" pitchFamily="34" charset="-78"/>
                <a:cs typeface="Dubai Light" panose="020B0303030403030204" pitchFamily="34" charset="-78"/>
              </a:rPr>
              <a:t>i</a:t>
            </a:r>
            <a:r>
              <a:rPr lang="en-IN" sz="2800" dirty="0" err="1">
                <a:solidFill>
                  <a:schemeClr val="bg1"/>
                </a:solidFill>
                <a:latin typeface="Dubai Light" panose="020B0303030403030204" pitchFamily="34" charset="-78"/>
                <a:cs typeface="Dubai Light" panose="020B0303030403030204" pitchFamily="34" charset="-78"/>
              </a:rPr>
              <a:t>n</a:t>
            </a:r>
            <a:r>
              <a:rPr lang="en-IN" sz="2800" baseline="-25000" dirty="0" err="1">
                <a:solidFill>
                  <a:schemeClr val="bg1"/>
                </a:solidFill>
                <a:latin typeface="Dubai Light" panose="020B0303030403030204" pitchFamily="34" charset="-78"/>
                <a:cs typeface="Dubai Light" panose="020B0303030403030204" pitchFamily="34" charset="-78"/>
              </a:rPr>
              <a:t>j</a:t>
            </a:r>
            <a:r>
              <a:rPr lang="en-IN" sz="2800" baseline="-25000" dirty="0">
                <a:solidFill>
                  <a:schemeClr val="bg1"/>
                </a:solidFill>
                <a:latin typeface="Dubai Light" panose="020B0303030403030204" pitchFamily="34" charset="-78"/>
                <a:cs typeface="Dubai Light" panose="020B0303030403030204" pitchFamily="34" charset="-78"/>
              </a:rPr>
              <a:t>  </a:t>
            </a:r>
            <a:endParaRPr lang="en-IN" sz="2800" baseline="30000" dirty="0">
              <a:solidFill>
                <a:schemeClr val="bg1"/>
              </a:solidFill>
              <a:latin typeface="Dubai Light" panose="020B0303030403030204" pitchFamily="34" charset="-78"/>
              <a:cs typeface="Dubai Light" panose="020B0303030403030204" pitchFamily="34" charset="-78"/>
            </a:endParaRPr>
          </a:p>
          <a:p>
            <a:endParaRPr lang="en-IN" dirty="0">
              <a:solidFill>
                <a:schemeClr val="bg1"/>
              </a:solidFill>
            </a:endParaRPr>
          </a:p>
        </p:txBody>
      </p:sp>
    </p:spTree>
    <p:extLst>
      <p:ext uri="{BB962C8B-B14F-4D97-AF65-F5344CB8AC3E}">
        <p14:creationId xmlns:p14="http://schemas.microsoft.com/office/powerpoint/2010/main" val="144904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ircle(in)">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circle(in)">
                                      <p:cBhvr>
                                        <p:cTn id="17" dur="20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circle(in)">
                                      <p:cBhvr>
                                        <p:cTn id="2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2.4|0.9"/>
</p:tagLst>
</file>

<file path=ppt/tags/tag2.xml><?xml version="1.0" encoding="utf-8"?>
<p:tagLst xmlns:a="http://schemas.openxmlformats.org/drawingml/2006/main" xmlns:r="http://schemas.openxmlformats.org/officeDocument/2006/relationships" xmlns:p="http://schemas.openxmlformats.org/presentationml/2006/main">
  <p:tag name="TIMING" val="|0.9|2|0.8|0.6|0.8|0.8|0.7|0.2|1.2|1.6|0.6|0.7|0.8|0.9|2|0.5|0.7|2.2|0.5|0.7|0.9"/>
</p:tagLst>
</file>

<file path=ppt/tags/tag3.xml><?xml version="1.0" encoding="utf-8"?>
<p:tagLst xmlns:a="http://schemas.openxmlformats.org/drawingml/2006/main" xmlns:r="http://schemas.openxmlformats.org/officeDocument/2006/relationships" xmlns:p="http://schemas.openxmlformats.org/presentationml/2006/main">
  <p:tag name="TIMING" val="|2.2|0.8|0.4|0.7|0.7"/>
</p:tagLst>
</file>

<file path=ppt/tags/tag4.xml><?xml version="1.0" encoding="utf-8"?>
<p:tagLst xmlns:a="http://schemas.openxmlformats.org/drawingml/2006/main" xmlns:r="http://schemas.openxmlformats.org/officeDocument/2006/relationships" xmlns:p="http://schemas.openxmlformats.org/presentationml/2006/main">
  <p:tag name="TIMING" val="|0.9|0.5|0.6|0.9"/>
</p:tagLst>
</file>

<file path=ppt/tags/tag5.xml><?xml version="1.0" encoding="utf-8"?>
<p:tagLst xmlns:a="http://schemas.openxmlformats.org/drawingml/2006/main" xmlns:r="http://schemas.openxmlformats.org/officeDocument/2006/relationships" xmlns:p="http://schemas.openxmlformats.org/presentationml/2006/main">
  <p:tag name="TIMING" val="|0.4|1.6|1|1.1"/>
</p:tagLst>
</file>

<file path=ppt/tags/tag6.xml><?xml version="1.0" encoding="utf-8"?>
<p:tagLst xmlns:a="http://schemas.openxmlformats.org/drawingml/2006/main" xmlns:r="http://schemas.openxmlformats.org/officeDocument/2006/relationships" xmlns:p="http://schemas.openxmlformats.org/presentationml/2006/main">
  <p:tag name="TIMING" val="|0.4|1.6|1|1.1"/>
</p:tagLst>
</file>

<file path=ppt/theme/theme1.xml><?xml version="1.0" encoding="utf-8"?>
<a:theme xmlns:a="http://schemas.openxmlformats.org/drawingml/2006/main" name="HeadlinesVTI">
  <a:themeElements>
    <a:clrScheme name="AnalogousFromDarkSeedLeftStep">
      <a:dk1>
        <a:srgbClr val="000000"/>
      </a:dk1>
      <a:lt1>
        <a:srgbClr val="FFFFFF"/>
      </a:lt1>
      <a:dk2>
        <a:srgbClr val="1C2431"/>
      </a:dk2>
      <a:lt2>
        <a:srgbClr val="F0F3F0"/>
      </a:lt2>
      <a:accent1>
        <a:srgbClr val="E329E7"/>
      </a:accent1>
      <a:accent2>
        <a:srgbClr val="8217D5"/>
      </a:accent2>
      <a:accent3>
        <a:srgbClr val="472CE7"/>
      </a:accent3>
      <a:accent4>
        <a:srgbClr val="174BD5"/>
      </a:accent4>
      <a:accent5>
        <a:srgbClr val="29ACE7"/>
      </a:accent5>
      <a:accent6>
        <a:srgbClr val="15C1AF"/>
      </a:accent6>
      <a:hlink>
        <a:srgbClr val="3F82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IC Project</Template>
  <TotalTime>28</TotalTime>
  <Words>1118</Words>
  <Application>Microsoft Office PowerPoint</Application>
  <PresentationFormat>Widescreen</PresentationFormat>
  <Paragraphs>97</Paragraphs>
  <Slides>27</Slides>
  <Notes>3</Notes>
  <HiddenSlides>0</HiddenSlides>
  <MMClips>8</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Aptos</vt:lpstr>
      <vt:lpstr>Arial</vt:lpstr>
      <vt:lpstr>Avenir Next LT Pro</vt:lpstr>
      <vt:lpstr>Bahnschrift SemiBold SemiConden</vt:lpstr>
      <vt:lpstr>Cambria Math</vt:lpstr>
      <vt:lpstr>Dubai </vt:lpstr>
      <vt:lpstr>Dubai Light</vt:lpstr>
      <vt:lpstr>KaTeX_Main</vt:lpstr>
      <vt:lpstr>KaTeX_Math</vt:lpstr>
      <vt:lpstr>Open Sans</vt:lpstr>
      <vt:lpstr>Sitka Banner</vt:lpstr>
      <vt:lpstr>Söhne</vt:lpstr>
      <vt:lpstr>Times New Roman</vt:lpstr>
      <vt:lpstr>HeadlinesVTI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Basireddy Khyathi Sri</dc:creator>
  <cp:lastModifiedBy>Basireddy Khyathi Sri</cp:lastModifiedBy>
  <cp:revision>4</cp:revision>
  <dcterms:created xsi:type="dcterms:W3CDTF">2024-05-07T00:20:25Z</dcterms:created>
  <dcterms:modified xsi:type="dcterms:W3CDTF">2024-05-08T07:23:09Z</dcterms:modified>
</cp:coreProperties>
</file>